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7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2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XMESS%202018\pressupost%202015-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a-ES"/>
  <c:chart>
    <c:title>
      <c:layout/>
    </c:title>
    <c:plotArea>
      <c:layout>
        <c:manualLayout>
          <c:layoutTarget val="inner"/>
          <c:xMode val="edge"/>
          <c:yMode val="edge"/>
          <c:x val="0.19079396325459319"/>
          <c:y val="0.19017388451443573"/>
          <c:w val="0.54095734908136428"/>
          <c:h val="0.68921660834062382"/>
        </c:manualLayout>
      </c:layout>
      <c:barChart>
        <c:barDir val="col"/>
        <c:grouping val="clustered"/>
        <c:ser>
          <c:idx val="0"/>
          <c:order val="0"/>
          <c:tx>
            <c:strRef>
              <c:f>Hoja1!$A$7</c:f>
              <c:strCache>
                <c:ptCount val="1"/>
                <c:pt idx="0">
                  <c:v>Total Aportació Ajuntament</c:v>
                </c:pt>
              </c:strCache>
            </c:strRef>
          </c:tx>
          <c:val>
            <c:numRef>
              <c:f>Hoja1!$B$7:$F$7</c:f>
              <c:numCache>
                <c:formatCode>#,##0.00\ "€"</c:formatCode>
                <c:ptCount val="5"/>
                <c:pt idx="0">
                  <c:v>438292.57</c:v>
                </c:pt>
                <c:pt idx="1">
                  <c:v>457152</c:v>
                </c:pt>
                <c:pt idx="2">
                  <c:v>582000</c:v>
                </c:pt>
                <c:pt idx="3">
                  <c:v>673700</c:v>
                </c:pt>
                <c:pt idx="4">
                  <c:v>0</c:v>
                </c:pt>
              </c:numCache>
            </c:numRef>
          </c:val>
        </c:ser>
        <c:axId val="92852224"/>
        <c:axId val="92853760"/>
      </c:barChart>
      <c:catAx>
        <c:axId val="92852224"/>
        <c:scaling>
          <c:orientation val="minMax"/>
        </c:scaling>
        <c:axPos val="b"/>
        <c:tickLblPos val="nextTo"/>
        <c:crossAx val="92853760"/>
        <c:crosses val="autoZero"/>
        <c:auto val="1"/>
        <c:lblAlgn val="ctr"/>
        <c:lblOffset val="100"/>
      </c:catAx>
      <c:valAx>
        <c:axId val="92853760"/>
        <c:scaling>
          <c:orientation val="minMax"/>
        </c:scaling>
        <c:axPos val="l"/>
        <c:majorGridlines/>
        <c:numFmt formatCode="#,##0.00\ &quot;€&quot;" sourceLinked="1"/>
        <c:tickLblPos val="nextTo"/>
        <c:crossAx val="9285222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39855-6521-417A-A46B-A727A330460F}" type="datetimeFigureOut">
              <a:rPr lang="ca-ES" smtClean="0"/>
              <a:pPr/>
              <a:t>18/10/2018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97D8B-262A-48D1-BD20-30BAA9B07D6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97D8B-262A-48D1-BD20-30BAA9B07D68}" type="slidenum">
              <a:rPr lang="ca-ES" smtClean="0"/>
              <a:pPr/>
              <a:t>2</a:t>
            </a:fld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CE39-408A-40CD-9BB3-BE9725E1FDC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6505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CE39-408A-40CD-9BB3-BE9725E1FDC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4100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CE39-408A-40CD-9BB3-BE9725E1FDC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3371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CE39-408A-40CD-9BB3-BE9725E1FDC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1747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CE39-408A-40CD-9BB3-BE9725E1FDC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8098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CE39-408A-40CD-9BB3-BE9725E1FDC2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4667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FCE39-408A-40CD-9BB3-BE9725E1FDC2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0922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1E04-2661-47E3-A5CA-E36E533C5F51}" type="datetimeFigureOut">
              <a:rPr lang="ca-ES" smtClean="0"/>
              <a:pPr/>
              <a:t>18/10/2018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55C4-FD79-4E79-A094-35805F51FE3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1E04-2661-47E3-A5CA-E36E533C5F51}" type="datetimeFigureOut">
              <a:rPr lang="ca-ES" smtClean="0"/>
              <a:pPr/>
              <a:t>18/10/2018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55C4-FD79-4E79-A094-35805F51FE3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1E04-2661-47E3-A5CA-E36E533C5F51}" type="datetimeFigureOut">
              <a:rPr lang="ca-ES" smtClean="0"/>
              <a:pPr/>
              <a:t>18/10/2018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55C4-FD79-4E79-A094-35805F51FE3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1E04-2661-47E3-A5CA-E36E533C5F51}" type="datetimeFigureOut">
              <a:rPr lang="ca-ES" smtClean="0"/>
              <a:pPr/>
              <a:t>18/10/2018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55C4-FD79-4E79-A094-35805F51FE3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1E04-2661-47E3-A5CA-E36E533C5F51}" type="datetimeFigureOut">
              <a:rPr lang="ca-ES" smtClean="0"/>
              <a:pPr/>
              <a:t>18/10/2018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55C4-FD79-4E79-A094-35805F51FE3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1E04-2661-47E3-A5CA-E36E533C5F51}" type="datetimeFigureOut">
              <a:rPr lang="ca-ES" smtClean="0"/>
              <a:pPr/>
              <a:t>18/10/2018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55C4-FD79-4E79-A094-35805F51FE3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1E04-2661-47E3-A5CA-E36E533C5F51}" type="datetimeFigureOut">
              <a:rPr lang="ca-ES" smtClean="0"/>
              <a:pPr/>
              <a:t>18/10/2018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55C4-FD79-4E79-A094-35805F51FE3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1E04-2661-47E3-A5CA-E36E533C5F51}" type="datetimeFigureOut">
              <a:rPr lang="ca-ES" smtClean="0"/>
              <a:pPr/>
              <a:t>18/10/2018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55C4-FD79-4E79-A094-35805F51FE3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1E04-2661-47E3-A5CA-E36E533C5F51}" type="datetimeFigureOut">
              <a:rPr lang="ca-ES" smtClean="0"/>
              <a:pPr/>
              <a:t>18/10/2018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55C4-FD79-4E79-A094-35805F51FE3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1E04-2661-47E3-A5CA-E36E533C5F51}" type="datetimeFigureOut">
              <a:rPr lang="ca-ES" smtClean="0"/>
              <a:pPr/>
              <a:t>18/10/2018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55C4-FD79-4E79-A094-35805F51FE3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1E04-2661-47E3-A5CA-E36E533C5F51}" type="datetimeFigureOut">
              <a:rPr lang="ca-ES" smtClean="0"/>
              <a:pPr/>
              <a:t>18/10/2018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555C4-FD79-4E79-A094-35805F51FE3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71E04-2661-47E3-A5CA-E36E533C5F51}" type="datetimeFigureOut">
              <a:rPr lang="ca-ES" smtClean="0"/>
              <a:pPr/>
              <a:t>18/10/2018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555C4-FD79-4E79-A094-35805F51FE34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8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8.jpe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barricooperatiu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a-ES" b="1" dirty="0" smtClean="0"/>
              <a:t>Pla de dinamització de l’economia social i cooperativa del </a:t>
            </a:r>
            <a:br>
              <a:rPr lang="ca-ES" b="1" dirty="0" smtClean="0"/>
            </a:br>
            <a:r>
              <a:rPr lang="ca-ES" b="1" dirty="0" smtClean="0"/>
              <a:t>Prat de Llobregat</a:t>
            </a:r>
            <a:r>
              <a:rPr lang="ca-ES" dirty="0" smtClean="0"/>
              <a:t/>
            </a:r>
            <a:br>
              <a:rPr lang="ca-ES" dirty="0" smtClean="0"/>
            </a:br>
            <a:r>
              <a:rPr lang="ca-ES" sz="3600" dirty="0" smtClean="0"/>
              <a:t>18/10/2018</a:t>
            </a:r>
            <a:endParaRPr lang="ca-ES" dirty="0"/>
          </a:p>
        </p:txBody>
      </p:sp>
      <p:pic>
        <p:nvPicPr>
          <p:cNvPr id="3" name="Picture 5" descr="Nueva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877272"/>
            <a:ext cx="1594570" cy="44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13721" t="65280" r="61469" b="15065"/>
          <a:stretch>
            <a:fillRect/>
          </a:stretch>
        </p:blipFill>
        <p:spPr bwMode="auto">
          <a:xfrm>
            <a:off x="4716016" y="5517232"/>
            <a:ext cx="1368103" cy="84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_V_col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661248"/>
            <a:ext cx="1130253" cy="80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Temp\sin_nombre_3.png"/>
          <p:cNvPicPr>
            <a:picLocks noChangeAspect="1" noChangeArrowheads="1"/>
          </p:cNvPicPr>
          <p:nvPr/>
        </p:nvPicPr>
        <p:blipFill>
          <a:blip r:embed="rId5" cstate="print"/>
          <a:srcRect b="23098"/>
          <a:stretch>
            <a:fillRect/>
          </a:stretch>
        </p:blipFill>
        <p:spPr bwMode="auto">
          <a:xfrm>
            <a:off x="6444208" y="5517232"/>
            <a:ext cx="1546597" cy="777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9"/>
          <p:cNvGrpSpPr/>
          <p:nvPr/>
        </p:nvGrpSpPr>
        <p:grpSpPr>
          <a:xfrm>
            <a:off x="0" y="142852"/>
            <a:ext cx="9144000" cy="6500859"/>
            <a:chOff x="0" y="142852"/>
            <a:chExt cx="9144000" cy="6500858"/>
          </a:xfrm>
        </p:grpSpPr>
        <p:sp>
          <p:nvSpPr>
            <p:cNvPr id="12" name="Rectangle 11"/>
            <p:cNvSpPr/>
            <p:nvPr/>
          </p:nvSpPr>
          <p:spPr>
            <a:xfrm>
              <a:off x="214282" y="142852"/>
              <a:ext cx="8715436" cy="6500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cxnSp>
          <p:nvCxnSpPr>
            <p:cNvPr id="11" name="Connector recte 10"/>
            <p:cNvCxnSpPr/>
            <p:nvPr/>
          </p:nvCxnSpPr>
          <p:spPr>
            <a:xfrm>
              <a:off x="0" y="1285860"/>
              <a:ext cx="9144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990" t="31163" r="2593" b="42152"/>
          <a:stretch/>
        </p:blipFill>
        <p:spPr bwMode="auto">
          <a:xfrm>
            <a:off x="7092280" y="128127"/>
            <a:ext cx="1872208" cy="112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8" y="167734"/>
            <a:ext cx="1206657" cy="105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4" y="1508787"/>
            <a:ext cx="324008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72" y="1451513"/>
            <a:ext cx="2679700" cy="476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44" y="1316765"/>
            <a:ext cx="2319337" cy="412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293097"/>
            <a:ext cx="2379663" cy="240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7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9"/>
          <p:cNvGrpSpPr/>
          <p:nvPr/>
        </p:nvGrpSpPr>
        <p:grpSpPr>
          <a:xfrm>
            <a:off x="0" y="142852"/>
            <a:ext cx="9144000" cy="6500859"/>
            <a:chOff x="0" y="142852"/>
            <a:chExt cx="9144000" cy="6500858"/>
          </a:xfrm>
        </p:grpSpPr>
        <p:sp>
          <p:nvSpPr>
            <p:cNvPr id="12" name="Rectangle 11"/>
            <p:cNvSpPr/>
            <p:nvPr/>
          </p:nvSpPr>
          <p:spPr>
            <a:xfrm>
              <a:off x="214282" y="142852"/>
              <a:ext cx="8715436" cy="6500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cxnSp>
          <p:nvCxnSpPr>
            <p:cNvPr id="11" name="Connector recte 10"/>
            <p:cNvCxnSpPr/>
            <p:nvPr/>
          </p:nvCxnSpPr>
          <p:spPr>
            <a:xfrm>
              <a:off x="0" y="1285860"/>
              <a:ext cx="9144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8990" t="31163" r="2593" b="42152"/>
          <a:stretch/>
        </p:blipFill>
        <p:spPr bwMode="auto">
          <a:xfrm>
            <a:off x="7092280" y="128127"/>
            <a:ext cx="1872208" cy="1127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8" y="167734"/>
            <a:ext cx="1206657" cy="105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81" r="3333"/>
          <a:stretch>
            <a:fillRect/>
          </a:stretch>
        </p:blipFill>
        <p:spPr bwMode="auto">
          <a:xfrm>
            <a:off x="3347864" y="1508787"/>
            <a:ext cx="2849140" cy="260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1075"/>
            <a:ext cx="2931006" cy="260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08787"/>
            <a:ext cx="2932083" cy="260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4" b="5922"/>
          <a:stretch>
            <a:fillRect/>
          </a:stretch>
        </p:blipFill>
        <p:spPr bwMode="auto">
          <a:xfrm>
            <a:off x="3347864" y="4101075"/>
            <a:ext cx="2862066" cy="26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984" y="2793141"/>
            <a:ext cx="2337480" cy="236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242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9"/>
          <p:cNvGrpSpPr/>
          <p:nvPr/>
        </p:nvGrpSpPr>
        <p:grpSpPr>
          <a:xfrm>
            <a:off x="107504" y="164637"/>
            <a:ext cx="9144000" cy="6500859"/>
            <a:chOff x="0" y="142852"/>
            <a:chExt cx="9144000" cy="6500858"/>
          </a:xfrm>
        </p:grpSpPr>
        <p:sp>
          <p:nvSpPr>
            <p:cNvPr id="12" name="Rectangle 11"/>
            <p:cNvSpPr/>
            <p:nvPr/>
          </p:nvSpPr>
          <p:spPr>
            <a:xfrm>
              <a:off x="214282" y="142852"/>
              <a:ext cx="8715436" cy="6500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cxnSp>
          <p:nvCxnSpPr>
            <p:cNvPr id="11" name="Connector recte 10"/>
            <p:cNvCxnSpPr/>
            <p:nvPr/>
          </p:nvCxnSpPr>
          <p:spPr>
            <a:xfrm>
              <a:off x="0" y="1285860"/>
              <a:ext cx="9144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2" descr="Resultado de imagen de icon sensibiliz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900" y="55712"/>
            <a:ext cx="989147" cy="1230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0178" y="1397978"/>
            <a:ext cx="4688915" cy="5142084"/>
          </a:xfrm>
          <a:prstGeom prst="rect">
            <a:avLst/>
          </a:prstGeom>
        </p:spPr>
      </p:pic>
      <p:pic>
        <p:nvPicPr>
          <p:cNvPr id="17" name="Picture 10" descr="Resultado de imagen de co2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19" y="3115614"/>
            <a:ext cx="842821" cy="1123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n de food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914" y="5640479"/>
            <a:ext cx="762752" cy="1017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de  food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54" y="1907527"/>
            <a:ext cx="1041298" cy="1208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Resultado de imagen de gotas agua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81321"/>
            <a:ext cx="1085920" cy="1075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623" y="4583707"/>
            <a:ext cx="821015" cy="1094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de logo inclusiÃ³n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909" y="2142558"/>
            <a:ext cx="755213" cy="984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n de logo inclusiÃ³n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62" y="3198984"/>
            <a:ext cx="613120" cy="799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8" y="167734"/>
            <a:ext cx="1206657" cy="105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791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9"/>
          <p:cNvGrpSpPr/>
          <p:nvPr/>
        </p:nvGrpSpPr>
        <p:grpSpPr>
          <a:xfrm>
            <a:off x="-180528" y="192504"/>
            <a:ext cx="9144000" cy="6500859"/>
            <a:chOff x="0" y="217876"/>
            <a:chExt cx="9144000" cy="6500858"/>
          </a:xfrm>
        </p:grpSpPr>
        <p:sp>
          <p:nvSpPr>
            <p:cNvPr id="12" name="Rectangle 11"/>
            <p:cNvSpPr/>
            <p:nvPr/>
          </p:nvSpPr>
          <p:spPr>
            <a:xfrm>
              <a:off x="288032" y="217876"/>
              <a:ext cx="8715436" cy="6500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cxnSp>
          <p:nvCxnSpPr>
            <p:cNvPr id="11" name="Connector recte 10"/>
            <p:cNvCxnSpPr/>
            <p:nvPr/>
          </p:nvCxnSpPr>
          <p:spPr>
            <a:xfrm>
              <a:off x="0" y="1285860"/>
              <a:ext cx="9144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ubtítol 2"/>
          <p:cNvSpPr txBox="1">
            <a:spLocks/>
          </p:cNvSpPr>
          <p:nvPr/>
        </p:nvSpPr>
        <p:spPr>
          <a:xfrm>
            <a:off x="857224" y="2786059"/>
            <a:ext cx="4857784" cy="1023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" sz="4800" b="1" i="1" u="none" strike="noStrike" kern="1200" cap="none" spc="0" normalizeH="0" baseline="0" noProof="0" dirty="0">
              <a:ln>
                <a:noFill/>
              </a:ln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847" y="3674202"/>
            <a:ext cx="4374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Tu també </a:t>
            </a:r>
            <a:r>
              <a:rPr lang="es-ES" sz="2400" dirty="0" err="1" smtClean="0"/>
              <a:t>pots</a:t>
            </a:r>
            <a:r>
              <a:rPr lang="es-ES" sz="2400" dirty="0" smtClean="0"/>
              <a:t> ser </a:t>
            </a:r>
            <a:r>
              <a:rPr lang="es-ES" sz="2400" dirty="0" err="1" smtClean="0"/>
              <a:t>part</a:t>
            </a:r>
            <a:r>
              <a:rPr lang="es-ES" sz="2400" dirty="0" smtClean="0"/>
              <a:t> del </a:t>
            </a:r>
            <a:r>
              <a:rPr lang="es-ES" sz="2400" dirty="0" err="1" smtClean="0"/>
              <a:t>canvi</a:t>
            </a:r>
            <a:r>
              <a:rPr lang="es-ES" sz="2400" dirty="0" smtClean="0"/>
              <a:t>!</a:t>
            </a:r>
            <a:endParaRPr lang="es-ES" sz="2400" dirty="0"/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8" y="167734"/>
            <a:ext cx="1206657" cy="105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7 Rectángulo"/>
          <p:cNvSpPr/>
          <p:nvPr/>
        </p:nvSpPr>
        <p:spPr>
          <a:xfrm>
            <a:off x="971624" y="164638"/>
            <a:ext cx="74168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b="1" kern="0" dirty="0" smtClean="0">
                <a:solidFill>
                  <a:srgbClr val="000000"/>
                </a:solidFill>
              </a:rPr>
              <a:t>Coneix-nos més i millor a</a:t>
            </a:r>
            <a:endParaRPr lang="ca-ES" sz="2400" b="1" kern="0" dirty="0">
              <a:solidFill>
                <a:srgbClr val="0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2400" b="1" kern="0" dirty="0" smtClean="0">
                <a:solidFill>
                  <a:srgbClr val="92D050"/>
                </a:solidFill>
                <a:latin typeface="+mn-lt"/>
              </a:rPr>
              <a:t>www.espigoladors.cat </a:t>
            </a:r>
            <a:endParaRPr lang="es-ES" b="1" kern="0" dirty="0">
              <a:solidFill>
                <a:srgbClr val="92D050"/>
              </a:solidFill>
              <a:latin typeface="+mn-lt"/>
            </a:endParaRPr>
          </a:p>
        </p:txBody>
      </p:sp>
      <p:pic>
        <p:nvPicPr>
          <p:cNvPr id="22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41" y="1362583"/>
            <a:ext cx="3465512" cy="462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39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23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PRESENTACIÓ </a:t>
            </a:r>
            <a:endParaRPr lang="ca-ES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486275"/>
          </a:xfrm>
        </p:spPr>
        <p:txBody>
          <a:bodyPr>
            <a:normAutofit/>
          </a:bodyPr>
          <a:lstStyle/>
          <a:p>
            <a:pPr algn="just"/>
            <a:r>
              <a:rPr lang="ca-ES" sz="2400" dirty="0"/>
              <a:t>El Barri cooperatiu és una xarxa de cooperatives i entitats del nucli construït per </a:t>
            </a:r>
            <a:r>
              <a:rPr lang="ca-ES" sz="2400" b="1" dirty="0"/>
              <a:t>la </a:t>
            </a:r>
            <a:r>
              <a:rPr lang="ca-ES" sz="2400" b="1" dirty="0" smtClean="0"/>
              <a:t>COV </a:t>
            </a:r>
            <a:r>
              <a:rPr lang="ca-ES" sz="2400" b="1" dirty="0"/>
              <a:t>del Prat de </a:t>
            </a:r>
            <a:r>
              <a:rPr lang="ca-ES" sz="2400" b="1" dirty="0" smtClean="0"/>
              <a:t>Llobregat</a:t>
            </a:r>
            <a:r>
              <a:rPr lang="ca-ES" sz="2400" dirty="0" smtClean="0"/>
              <a:t>, amb l’objectiu de fomentar el treball comunitari i la </a:t>
            </a:r>
            <a:r>
              <a:rPr lang="ca-ES" sz="2400" dirty="0" err="1" smtClean="0"/>
              <a:t>co</a:t>
            </a:r>
            <a:r>
              <a:rPr lang="ca-ES" sz="2400" dirty="0" smtClean="0"/>
              <a:t>-creació del barri. </a:t>
            </a:r>
          </a:p>
          <a:p>
            <a:pPr marL="0" indent="0" algn="just">
              <a:buNone/>
            </a:pPr>
            <a:endParaRPr lang="ca-ES" sz="2400" dirty="0" smtClean="0"/>
          </a:p>
          <a:p>
            <a:pPr algn="just"/>
            <a:r>
              <a:rPr lang="ca-ES" sz="2400" dirty="0" smtClean="0"/>
              <a:t>Neix com a idea a partir de l’experiència històrica de la COV.</a:t>
            </a:r>
          </a:p>
          <a:p>
            <a:pPr marL="0" indent="0" algn="just">
              <a:buNone/>
            </a:pPr>
            <a:endParaRPr lang="ca-ES" sz="2400" dirty="0" smtClean="0"/>
          </a:p>
          <a:p>
            <a:pPr algn="just"/>
            <a:r>
              <a:rPr lang="ca-ES" sz="2400" dirty="0" smtClean="0"/>
              <a:t>Neix com a projecte a partir de constituir-se com a cercle de </a:t>
            </a:r>
            <a:r>
              <a:rPr lang="ca-ES" sz="2400" b="1" dirty="0" smtClean="0"/>
              <a:t>l’Ateneu Cooperatiu del Baix Llobregat</a:t>
            </a:r>
            <a:r>
              <a:rPr lang="ca-ES" sz="2400" dirty="0" smtClean="0"/>
              <a:t>. </a:t>
            </a:r>
          </a:p>
          <a:p>
            <a:pPr marL="0" indent="0" algn="just">
              <a:buNone/>
            </a:pP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73" y="5644949"/>
            <a:ext cx="1128815" cy="1064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80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4417"/>
          </a:xfrm>
        </p:spPr>
        <p:txBody>
          <a:bodyPr>
            <a:normAutofit fontScale="90000"/>
          </a:bodyPr>
          <a:lstStyle/>
          <a:p>
            <a:r>
              <a:rPr lang="ca-ES" b="1" dirty="0" smtClean="0"/>
              <a:t>Membres 				Delimitació  </a:t>
            </a:r>
            <a:endParaRPr lang="ca-ES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>
          <a:xfrm>
            <a:off x="628650" y="1662545"/>
            <a:ext cx="3886200" cy="45144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a-ES" b="1" dirty="0" smtClean="0"/>
              <a:t>Entitats impulsores: </a:t>
            </a:r>
          </a:p>
          <a:p>
            <a:r>
              <a:rPr lang="ca-ES" dirty="0" smtClean="0"/>
              <a:t>Cooperativa Obrera de Viviendas, </a:t>
            </a:r>
            <a:r>
              <a:rPr lang="ca-ES" dirty="0" err="1" smtClean="0"/>
              <a:t>sccl</a:t>
            </a:r>
            <a:r>
              <a:rPr lang="ca-ES" dirty="0" smtClean="0"/>
              <a:t> </a:t>
            </a:r>
          </a:p>
          <a:p>
            <a:r>
              <a:rPr lang="ca-ES" dirty="0" err="1" smtClean="0"/>
              <a:t>Coworking</a:t>
            </a:r>
            <a:r>
              <a:rPr lang="ca-ES" dirty="0" smtClean="0"/>
              <a:t> </a:t>
            </a:r>
            <a:r>
              <a:rPr lang="ca-ES" dirty="0" err="1" smtClean="0"/>
              <a:t>Uikú</a:t>
            </a:r>
            <a:r>
              <a:rPr lang="ca-ES" dirty="0" smtClean="0"/>
              <a:t> </a:t>
            </a:r>
          </a:p>
          <a:p>
            <a:r>
              <a:rPr lang="ca-ES" dirty="0" err="1" smtClean="0"/>
              <a:t>Coopgros</a:t>
            </a:r>
            <a:r>
              <a:rPr lang="ca-ES" dirty="0" smtClean="0"/>
              <a:t>, </a:t>
            </a:r>
            <a:r>
              <a:rPr lang="ca-ES" dirty="0" err="1" smtClean="0"/>
              <a:t>sccl</a:t>
            </a:r>
            <a:r>
              <a:rPr lang="ca-ES" dirty="0" smtClean="0"/>
              <a:t> 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r>
              <a:rPr lang="ca-ES" b="1" dirty="0" smtClean="0"/>
              <a:t>Entitats col·laboradores: </a:t>
            </a:r>
          </a:p>
          <a:p>
            <a:r>
              <a:rPr lang="ca-ES" dirty="0" smtClean="0"/>
              <a:t>Ajuntament del Prat </a:t>
            </a:r>
          </a:p>
          <a:p>
            <a:r>
              <a:rPr lang="ca-ES" dirty="0" err="1" smtClean="0"/>
              <a:t>Manos</a:t>
            </a:r>
            <a:r>
              <a:rPr lang="ca-ES" dirty="0" smtClean="0"/>
              <a:t> </a:t>
            </a:r>
            <a:r>
              <a:rPr lang="ca-ES" dirty="0" err="1" smtClean="0"/>
              <a:t>Abiertas</a:t>
            </a:r>
            <a:r>
              <a:rPr lang="ca-ES" dirty="0" smtClean="0"/>
              <a:t>, </a:t>
            </a:r>
            <a:r>
              <a:rPr lang="ca-ES" dirty="0" err="1" smtClean="0"/>
              <a:t>Terapeutas</a:t>
            </a:r>
            <a:r>
              <a:rPr lang="ca-ES" dirty="0" smtClean="0"/>
              <a:t> </a:t>
            </a:r>
            <a:r>
              <a:rPr lang="ca-ES" dirty="0" err="1" smtClean="0"/>
              <a:t>solidarios</a:t>
            </a:r>
            <a:r>
              <a:rPr lang="ca-ES" dirty="0" smtClean="0"/>
              <a:t> </a:t>
            </a:r>
          </a:p>
          <a:p>
            <a:r>
              <a:rPr lang="ca-ES" dirty="0" smtClean="0"/>
              <a:t>Escola J. Tarradellas </a:t>
            </a:r>
          </a:p>
          <a:p>
            <a:r>
              <a:rPr lang="ca-ES" dirty="0" err="1" smtClean="0"/>
              <a:t>PastaxPasta</a:t>
            </a:r>
            <a:endParaRPr lang="ca-ES" dirty="0" smtClean="0"/>
          </a:p>
          <a:p>
            <a:r>
              <a:rPr lang="ca-ES" dirty="0"/>
              <a:t>Coop de Cap </a:t>
            </a:r>
          </a:p>
          <a:p>
            <a:r>
              <a:rPr lang="ca-ES" dirty="0" smtClean="0"/>
              <a:t>Suara</a:t>
            </a:r>
            <a:r>
              <a:rPr lang="ca-ES" dirty="0"/>
              <a:t>, centre de dia </a:t>
            </a:r>
            <a:endParaRPr lang="ca-ES" dirty="0" smtClean="0"/>
          </a:p>
          <a:p>
            <a:r>
              <a:rPr lang="ca-ES" dirty="0" smtClean="0"/>
              <a:t>El Globus, Esplai infantil ...</a:t>
            </a:r>
            <a:endParaRPr lang="ca-ES" dirty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795549"/>
            <a:ext cx="3886200" cy="35543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262" y="5349876"/>
            <a:ext cx="1128815" cy="1064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56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27050" y="365124"/>
            <a:ext cx="7886700" cy="1325563"/>
          </a:xfrm>
        </p:spPr>
        <p:txBody>
          <a:bodyPr/>
          <a:lstStyle/>
          <a:p>
            <a:r>
              <a:rPr lang="ca-ES" b="1" dirty="0" smtClean="0"/>
              <a:t>Eixos de treball i objectius </a:t>
            </a:r>
            <a:endParaRPr lang="ca-ES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27050" y="1690687"/>
            <a:ext cx="7886700" cy="4486275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a-ES" sz="3100" b="1" u="sng" dirty="0" smtClean="0"/>
              <a:t>Dinamització econòmica  </a:t>
            </a:r>
          </a:p>
          <a:p>
            <a:pPr marL="0" indent="0" algn="just">
              <a:buNone/>
            </a:pPr>
            <a:r>
              <a:rPr lang="ca-ES" sz="3100" dirty="0" smtClean="0"/>
              <a:t>- Promoció de l’economia social </a:t>
            </a:r>
          </a:p>
          <a:p>
            <a:pPr marL="0" indent="0" algn="just">
              <a:buNone/>
            </a:pPr>
            <a:r>
              <a:rPr lang="ca-ES" sz="3100" b="1" u="sng" dirty="0" smtClean="0"/>
              <a:t>Tornar a connectar el barri </a:t>
            </a:r>
          </a:p>
          <a:p>
            <a:pPr algn="just">
              <a:buFontTx/>
              <a:buChar char="-"/>
            </a:pPr>
            <a:r>
              <a:rPr lang="ca-ES" sz="3100" dirty="0" smtClean="0"/>
              <a:t>Crear sentiment de pertinença </a:t>
            </a:r>
          </a:p>
          <a:p>
            <a:pPr algn="just">
              <a:buFontTx/>
              <a:buChar char="-"/>
            </a:pPr>
            <a:r>
              <a:rPr lang="ca-ES" sz="3100" dirty="0" smtClean="0"/>
              <a:t>Promoure recursos i habilitats en el veïnatge per abordar de forma comunitària, necessitats comunes</a:t>
            </a:r>
          </a:p>
          <a:p>
            <a:pPr marL="0" indent="0" algn="just">
              <a:buNone/>
            </a:pPr>
            <a:r>
              <a:rPr lang="ca-ES" sz="3100" b="1" u="sng" dirty="0" smtClean="0"/>
              <a:t>Gent gran </a:t>
            </a:r>
          </a:p>
          <a:p>
            <a:pPr marL="0" indent="0" algn="just">
              <a:buNone/>
            </a:pPr>
            <a:r>
              <a:rPr lang="ca-ES" sz="3100" dirty="0" smtClean="0"/>
              <a:t>- Detecció de necessitats (antena) i proposta de serveis i actuacions comunitàries </a:t>
            </a:r>
          </a:p>
          <a:p>
            <a:pPr marL="0" indent="0" algn="just">
              <a:buNone/>
            </a:pPr>
            <a:r>
              <a:rPr lang="ca-ES" sz="3100" b="1" u="sng" dirty="0" smtClean="0"/>
              <a:t>Habitatge </a:t>
            </a:r>
          </a:p>
          <a:p>
            <a:pPr algn="just">
              <a:buFontTx/>
              <a:buChar char="-"/>
            </a:pPr>
            <a:r>
              <a:rPr lang="ca-ES" sz="3100" dirty="0" smtClean="0"/>
              <a:t>Accessibilitat </a:t>
            </a:r>
          </a:p>
          <a:p>
            <a:pPr algn="just">
              <a:buFontTx/>
              <a:buChar char="-"/>
            </a:pPr>
            <a:r>
              <a:rPr lang="ca-ES" sz="3100" dirty="0" smtClean="0"/>
              <a:t>Gestió comunitària </a:t>
            </a:r>
          </a:p>
          <a:p>
            <a:pPr marL="0" indent="0" algn="just">
              <a:buNone/>
            </a:pPr>
            <a:endParaRPr lang="ca-ES" b="1" u="sng" dirty="0" smtClean="0"/>
          </a:p>
          <a:p>
            <a:pPr marL="0" indent="0" algn="just">
              <a:buNone/>
            </a:pP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73" y="5644949"/>
            <a:ext cx="1128815" cy="10640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392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 dirty="0" smtClean="0"/>
              <a:t>Activitats per eixos de treball </a:t>
            </a:r>
            <a:endParaRPr lang="ca-ES" b="1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628650" y="1479666"/>
            <a:ext cx="7886700" cy="490450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a-ES" b="1" u="sng" dirty="0"/>
              <a:t>Dinamització econòmica  </a:t>
            </a:r>
          </a:p>
          <a:p>
            <a:pPr marL="0" indent="0" algn="just">
              <a:buNone/>
            </a:pPr>
            <a:r>
              <a:rPr lang="ca-ES" dirty="0"/>
              <a:t>Estudi de l’IGOP </a:t>
            </a:r>
          </a:p>
          <a:p>
            <a:pPr marL="0" indent="0" algn="just">
              <a:buNone/>
            </a:pPr>
            <a:r>
              <a:rPr lang="ca-ES" dirty="0"/>
              <a:t>Trobades d’entitats  </a:t>
            </a:r>
          </a:p>
          <a:p>
            <a:pPr marL="0" indent="0" algn="just">
              <a:buNone/>
            </a:pPr>
            <a:r>
              <a:rPr lang="ca-ES" dirty="0" smtClean="0"/>
              <a:t>Incubadora </a:t>
            </a:r>
            <a:r>
              <a:rPr lang="ca-ES" dirty="0"/>
              <a:t>i Acceleradora </a:t>
            </a:r>
            <a:r>
              <a:rPr lang="ca-ES" dirty="0" smtClean="0"/>
              <a:t>del </a:t>
            </a:r>
            <a:r>
              <a:rPr lang="ca-ES" dirty="0" err="1" smtClean="0"/>
              <a:t>Coworking</a:t>
            </a:r>
            <a:r>
              <a:rPr lang="ca-ES" dirty="0" smtClean="0"/>
              <a:t> UIKÚ </a:t>
            </a:r>
          </a:p>
          <a:p>
            <a:pPr marL="0" indent="0" algn="just">
              <a:buNone/>
            </a:pPr>
            <a:r>
              <a:rPr lang="ca-ES" dirty="0" smtClean="0"/>
              <a:t>Pla de xoc de locals comercials </a:t>
            </a:r>
            <a:endParaRPr lang="ca-ES" dirty="0"/>
          </a:p>
          <a:p>
            <a:pPr marL="0" indent="0" algn="just">
              <a:buNone/>
            </a:pPr>
            <a:r>
              <a:rPr lang="ca-ES" b="1" u="sng" dirty="0" smtClean="0"/>
              <a:t>Tornar </a:t>
            </a:r>
            <a:r>
              <a:rPr lang="ca-ES" b="1" u="sng" dirty="0"/>
              <a:t>a connectar el barri </a:t>
            </a:r>
          </a:p>
          <a:p>
            <a:pPr marL="0" indent="0" algn="just">
              <a:buNone/>
            </a:pPr>
            <a:r>
              <a:rPr lang="ca-ES" dirty="0"/>
              <a:t>Portes obertes </a:t>
            </a:r>
            <a:r>
              <a:rPr lang="ca-ES" dirty="0" smtClean="0"/>
              <a:t>(veïns i escoles) </a:t>
            </a:r>
            <a:endParaRPr lang="ca-ES" dirty="0"/>
          </a:p>
          <a:p>
            <a:pPr marL="0" indent="0" algn="just">
              <a:buNone/>
            </a:pPr>
            <a:r>
              <a:rPr lang="ca-ES" dirty="0" smtClean="0"/>
              <a:t>Servei </a:t>
            </a:r>
            <a:r>
              <a:rPr lang="ca-ES" dirty="0"/>
              <a:t>de gestió de les comunitats de veïns </a:t>
            </a:r>
          </a:p>
          <a:p>
            <a:pPr marL="0" indent="0" algn="just">
              <a:buNone/>
            </a:pPr>
            <a:r>
              <a:rPr lang="ca-ES" dirty="0"/>
              <a:t>Elecció i presentació de la imatge del barri</a:t>
            </a:r>
          </a:p>
          <a:p>
            <a:pPr marL="0" indent="0" algn="just">
              <a:buNone/>
            </a:pPr>
            <a:r>
              <a:rPr lang="ca-ES" dirty="0" err="1"/>
              <a:t>Lendi</a:t>
            </a:r>
            <a:r>
              <a:rPr lang="ca-ES" dirty="0"/>
              <a:t>. Aplicació pel mòbil </a:t>
            </a:r>
            <a:endParaRPr lang="ca-ES" dirty="0" smtClean="0"/>
          </a:p>
          <a:p>
            <a:pPr marL="0" indent="0" algn="just">
              <a:buNone/>
            </a:pPr>
            <a:r>
              <a:rPr lang="ca-ES" dirty="0" smtClean="0"/>
              <a:t>Colla </a:t>
            </a:r>
            <a:r>
              <a:rPr lang="ca-ES" dirty="0"/>
              <a:t>de capgrossos </a:t>
            </a:r>
          </a:p>
          <a:p>
            <a:pPr marL="0" indent="0" algn="just">
              <a:buNone/>
            </a:pPr>
            <a:r>
              <a:rPr lang="ca-ES" b="1" u="sng" dirty="0" smtClean="0"/>
              <a:t>Gent </a:t>
            </a:r>
            <a:r>
              <a:rPr lang="ca-ES" b="1" u="sng" dirty="0"/>
              <a:t>gran </a:t>
            </a:r>
          </a:p>
          <a:p>
            <a:pPr marL="0" indent="0" algn="just">
              <a:buNone/>
            </a:pPr>
            <a:r>
              <a:rPr lang="ca-ES" dirty="0" smtClean="0"/>
              <a:t>Centre de Dia, SAD i Casals de gent gran de COV  </a:t>
            </a:r>
          </a:p>
          <a:p>
            <a:pPr marL="0" indent="0" algn="just">
              <a:buNone/>
            </a:pPr>
            <a:r>
              <a:rPr lang="ca-ES" b="1" u="sng" dirty="0" smtClean="0"/>
              <a:t>Habitatge</a:t>
            </a:r>
            <a:r>
              <a:rPr lang="ca-ES" dirty="0" smtClean="0"/>
              <a:t> </a:t>
            </a:r>
            <a:endParaRPr lang="ca-ES" dirty="0"/>
          </a:p>
          <a:p>
            <a:pPr marL="0" indent="0" algn="just">
              <a:buNone/>
            </a:pPr>
            <a:r>
              <a:rPr lang="ca-ES" dirty="0" smtClean="0"/>
              <a:t>Habitatge cooperatiu de lloguer, assequible i digne. </a:t>
            </a:r>
            <a:endParaRPr lang="ca-ES" dirty="0"/>
          </a:p>
          <a:p>
            <a:pPr marL="0" indent="0" algn="just">
              <a:buNone/>
            </a:pP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73" y="5644949"/>
            <a:ext cx="1128815" cy="106402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120" y="4450017"/>
            <a:ext cx="2124869" cy="67124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114" y="1423493"/>
            <a:ext cx="2572462" cy="2573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090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527050" y="3409406"/>
            <a:ext cx="7886700" cy="27675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ca-ES" dirty="0" smtClean="0"/>
          </a:p>
          <a:p>
            <a:pPr marL="0" indent="0" algn="just">
              <a:buNone/>
            </a:pPr>
            <a:r>
              <a:rPr lang="ca-ES" dirty="0" smtClean="0"/>
              <a:t>Més informació a: </a:t>
            </a:r>
            <a:r>
              <a:rPr lang="ca-ES" dirty="0" smtClean="0">
                <a:hlinkClick r:id="rId2"/>
              </a:rPr>
              <a:t>www.barricooperatiu.org</a:t>
            </a:r>
            <a:r>
              <a:rPr lang="ca-ES" dirty="0" smtClean="0"/>
              <a:t> </a:t>
            </a:r>
          </a:p>
          <a:p>
            <a:pPr marL="0" indent="0" algn="just">
              <a:buNone/>
            </a:pPr>
            <a:endParaRPr lang="ca-ES" dirty="0" smtClean="0"/>
          </a:p>
          <a:p>
            <a:pPr marL="0" indent="0" algn="just">
              <a:buNone/>
            </a:pPr>
            <a:r>
              <a:rPr lang="ca-ES" dirty="0" smtClean="0"/>
              <a:t>Difusió: #</a:t>
            </a:r>
            <a:r>
              <a:rPr lang="ca-ES" dirty="0" err="1" smtClean="0"/>
              <a:t>LaObreraBarriCooperatiu</a:t>
            </a:r>
            <a:r>
              <a:rPr lang="ca-ES" dirty="0" smtClean="0"/>
              <a:t> 			</a:t>
            </a:r>
            <a:endParaRPr lang="ca-ES" dirty="0"/>
          </a:p>
          <a:p>
            <a:pPr marL="0" indent="0" algn="just">
              <a:buNone/>
            </a:pPr>
            <a:endParaRPr lang="ca-ES" dirty="0" smtClean="0"/>
          </a:p>
          <a:p>
            <a:pPr marL="0" indent="0" algn="just">
              <a:buNone/>
            </a:pPr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373" y="5644949"/>
            <a:ext cx="1128815" cy="10640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28" y="504203"/>
            <a:ext cx="2851542" cy="26878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5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 redondeado"/>
          <p:cNvSpPr/>
          <p:nvPr/>
        </p:nvSpPr>
        <p:spPr>
          <a:xfrm>
            <a:off x="4644008" y="1556792"/>
            <a:ext cx="4392488" cy="33843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20 Rectángulo redondeado"/>
          <p:cNvSpPr/>
          <p:nvPr/>
        </p:nvSpPr>
        <p:spPr>
          <a:xfrm>
            <a:off x="251520" y="1556792"/>
            <a:ext cx="4176464" cy="288032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548680"/>
          </a:xfrm>
        </p:spPr>
        <p:txBody>
          <a:bodyPr>
            <a:normAutofit/>
          </a:bodyPr>
          <a:lstStyle/>
          <a:p>
            <a:r>
              <a:rPr lang="ca-ES" sz="1400" dirty="0" smtClean="0"/>
              <a:t>Pla de dinamització de l’economia social i cooperativa del Prat de Llobregat</a:t>
            </a:r>
            <a:endParaRPr lang="ca-ES" sz="14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7544" y="692696"/>
            <a:ext cx="77724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Ecosistema local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71600" y="1628800"/>
            <a:ext cx="337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Cooperativa Obrera de </a:t>
            </a:r>
            <a:r>
              <a:rPr lang="ca-ES" b="1" dirty="0" err="1" smtClean="0"/>
              <a:t>Viviendas</a:t>
            </a:r>
            <a:endParaRPr lang="ca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11560" y="1901731"/>
            <a:ext cx="35362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Suara </a:t>
            </a:r>
            <a:r>
              <a:rPr lang="ca-ES" sz="1400" dirty="0" smtClean="0"/>
              <a:t>(Centre de Dia Primer de Maig)</a:t>
            </a:r>
            <a:endParaRPr lang="ca-ES" sz="1400" dirty="0" smtClean="0"/>
          </a:p>
          <a:p>
            <a:r>
              <a:rPr lang="ca-ES" dirty="0" smtClean="0"/>
              <a:t>	</a:t>
            </a:r>
            <a:r>
              <a:rPr lang="ca-ES" dirty="0" err="1" smtClean="0"/>
              <a:t>Coopgros</a:t>
            </a:r>
            <a:r>
              <a:rPr lang="ca-ES" dirty="0" smtClean="0"/>
              <a:t> SCCL</a:t>
            </a:r>
          </a:p>
          <a:p>
            <a:r>
              <a:rPr lang="ca-ES" dirty="0" smtClean="0"/>
              <a:t>		</a:t>
            </a:r>
            <a:r>
              <a:rPr lang="ca-ES" dirty="0" err="1" smtClean="0"/>
              <a:t>Asoc</a:t>
            </a:r>
            <a:r>
              <a:rPr lang="ca-ES" dirty="0" smtClean="0"/>
              <a:t>. Prat Pasta</a:t>
            </a:r>
          </a:p>
          <a:p>
            <a:r>
              <a:rPr lang="ca-ES" dirty="0" err="1" smtClean="0"/>
              <a:t>Asoc</a:t>
            </a:r>
            <a:r>
              <a:rPr lang="ca-ES" dirty="0" smtClean="0"/>
              <a:t>. </a:t>
            </a:r>
            <a:r>
              <a:rPr lang="ca-ES" dirty="0" err="1" smtClean="0"/>
              <a:t>CoopdeCap</a:t>
            </a:r>
            <a:endParaRPr lang="ca-ES" dirty="0" smtClean="0"/>
          </a:p>
          <a:p>
            <a:r>
              <a:rPr lang="ca-ES" dirty="0" smtClean="0"/>
              <a:t>	Fem Escala SCCL</a:t>
            </a:r>
          </a:p>
          <a:p>
            <a:r>
              <a:rPr lang="ca-ES" dirty="0" smtClean="0"/>
              <a:t>		Consum </a:t>
            </a:r>
          </a:p>
          <a:p>
            <a:endParaRPr lang="ca-ES" dirty="0" smtClean="0"/>
          </a:p>
        </p:txBody>
      </p:sp>
      <p:sp>
        <p:nvSpPr>
          <p:cNvPr id="9" name="8 CuadroTexto"/>
          <p:cNvSpPr txBox="1"/>
          <p:nvPr/>
        </p:nvSpPr>
        <p:spPr>
          <a:xfrm>
            <a:off x="6012160" y="1556792"/>
            <a:ext cx="223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Fundació </a:t>
            </a:r>
            <a:r>
              <a:rPr lang="ca-ES" b="1" dirty="0" err="1" smtClean="0"/>
              <a:t>Esperanzah</a:t>
            </a:r>
            <a:endParaRPr lang="ca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4788024" y="2060848"/>
            <a:ext cx="38968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	</a:t>
            </a:r>
            <a:r>
              <a:rPr lang="ca-ES" dirty="0" err="1" smtClean="0"/>
              <a:t>Asoc</a:t>
            </a:r>
            <a:r>
              <a:rPr lang="ca-ES" dirty="0" smtClean="0"/>
              <a:t>. Plegats</a:t>
            </a:r>
          </a:p>
          <a:p>
            <a:r>
              <a:rPr lang="ca-ES" dirty="0" smtClean="0"/>
              <a:t>		</a:t>
            </a:r>
            <a:r>
              <a:rPr lang="ca-ES" b="1" dirty="0" smtClean="0"/>
              <a:t>Som Connexió SCCL</a:t>
            </a:r>
          </a:p>
          <a:p>
            <a:r>
              <a:rPr lang="ca-ES" dirty="0" smtClean="0"/>
              <a:t>Som Gestió SCCL</a:t>
            </a:r>
          </a:p>
          <a:p>
            <a:r>
              <a:rPr lang="ca-ES" dirty="0" smtClean="0"/>
              <a:t>	Illa SCCL</a:t>
            </a:r>
          </a:p>
          <a:p>
            <a:r>
              <a:rPr lang="ca-ES" dirty="0" smtClean="0"/>
              <a:t> 		Som Eficiència</a:t>
            </a:r>
            <a:endParaRPr lang="ca-ES" dirty="0" smtClean="0"/>
          </a:p>
          <a:p>
            <a:r>
              <a:rPr lang="ca-ES" dirty="0" smtClean="0"/>
              <a:t>	</a:t>
            </a:r>
            <a:r>
              <a:rPr lang="ca-ES" dirty="0" err="1" smtClean="0"/>
              <a:t>Asoc</a:t>
            </a:r>
            <a:r>
              <a:rPr lang="ca-ES" dirty="0" smtClean="0"/>
              <a:t>. Rebrot</a:t>
            </a:r>
          </a:p>
          <a:p>
            <a:r>
              <a:rPr lang="ca-ES" dirty="0" err="1" smtClean="0"/>
              <a:t>Asoc</a:t>
            </a:r>
            <a:r>
              <a:rPr lang="ca-ES" dirty="0" smtClean="0"/>
              <a:t>. Agricultura pel territori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788024" y="3933056"/>
            <a:ext cx="438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	</a:t>
            </a:r>
            <a:r>
              <a:rPr lang="ca-ES" b="1" dirty="0" err="1" smtClean="0"/>
              <a:t>Asoc</a:t>
            </a:r>
            <a:r>
              <a:rPr lang="ca-ES" b="1" dirty="0" smtClean="0"/>
              <a:t>. I empresa d’inserció </a:t>
            </a:r>
            <a:r>
              <a:rPr lang="ca-ES" b="1" dirty="0" err="1" smtClean="0"/>
              <a:t>SaóPrat</a:t>
            </a:r>
            <a:endParaRPr lang="ca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88024" y="4221088"/>
            <a:ext cx="198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CPS Francesc Palau</a:t>
            </a:r>
            <a:endParaRPr lang="ca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788024" y="4509120"/>
            <a:ext cx="328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 smtClean="0"/>
              <a:t>		</a:t>
            </a:r>
            <a:r>
              <a:rPr lang="ca-ES" dirty="0" err="1" smtClean="0"/>
              <a:t>Asoc</a:t>
            </a:r>
            <a:r>
              <a:rPr lang="ca-ES" dirty="0" smtClean="0"/>
              <a:t>. El Didal</a:t>
            </a:r>
            <a:endParaRPr lang="ca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395536" y="4725144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        </a:t>
            </a:r>
            <a:r>
              <a:rPr lang="ca-ES" b="1" dirty="0" smtClean="0"/>
              <a:t>Fundació Espigoladors</a:t>
            </a:r>
          </a:p>
          <a:p>
            <a:r>
              <a:rPr lang="ca-ES" b="1" dirty="0" smtClean="0"/>
              <a:t>Fundació </a:t>
            </a:r>
            <a:r>
              <a:rPr lang="ca-ES" b="1" dirty="0" err="1" smtClean="0"/>
              <a:t>Rubricatus</a:t>
            </a:r>
            <a:endParaRPr lang="ca-ES" b="1" dirty="0" smtClean="0"/>
          </a:p>
          <a:p>
            <a:r>
              <a:rPr lang="ca-ES" dirty="0" smtClean="0"/>
              <a:t>	</a:t>
            </a:r>
            <a:r>
              <a:rPr lang="ca-ES" dirty="0" err="1" smtClean="0"/>
              <a:t>Cooufar</a:t>
            </a:r>
            <a:r>
              <a:rPr lang="ca-ES" dirty="0" smtClean="0"/>
              <a:t> SCCL</a:t>
            </a:r>
          </a:p>
          <a:p>
            <a:r>
              <a:rPr lang="ca-ES" b="1" dirty="0" smtClean="0"/>
              <a:t>Fundació </a:t>
            </a:r>
            <a:r>
              <a:rPr lang="ca-ES" b="1" dirty="0" err="1" smtClean="0"/>
              <a:t>Cassià</a:t>
            </a:r>
            <a:r>
              <a:rPr lang="ca-ES" b="1" dirty="0" smtClean="0"/>
              <a:t> </a:t>
            </a:r>
            <a:r>
              <a:rPr lang="ca-ES" b="1" dirty="0" err="1" smtClean="0"/>
              <a:t>Just-Cuina</a:t>
            </a:r>
            <a:r>
              <a:rPr lang="ca-ES" b="1" dirty="0" smtClean="0"/>
              <a:t> Justa</a:t>
            </a:r>
          </a:p>
          <a:p>
            <a:r>
              <a:rPr lang="ca-ES" b="1" dirty="0" smtClean="0"/>
              <a:t>	Fundació Catalana de l’Esplai</a:t>
            </a:r>
          </a:p>
          <a:p>
            <a:r>
              <a:rPr lang="ca-ES" dirty="0" smtClean="0"/>
              <a:t>		Prat Actiu</a:t>
            </a:r>
          </a:p>
          <a:p>
            <a:r>
              <a:rPr lang="ca-ES" dirty="0" smtClean="0"/>
              <a:t>		</a:t>
            </a:r>
            <a:endParaRPr lang="ca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491880" y="5013176"/>
            <a:ext cx="373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</a:rPr>
              <a:t>Ateneu Cooperatiu del Baix Llobregat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4860032" y="6165304"/>
            <a:ext cx="409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</a:rPr>
              <a:t>Taula de l’economia Social i Cooperativa 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716016" y="5445224"/>
            <a:ext cx="2740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</a:rPr>
              <a:t>Cercle del Barri Cooperatiu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364088" y="5805264"/>
            <a:ext cx="1983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</a:rPr>
              <a:t>Cercle del Baix Sud</a:t>
            </a:r>
            <a:endParaRPr lang="ca-ES" b="1" dirty="0">
              <a:solidFill>
                <a:srgbClr val="FF0000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788024" y="1835532"/>
            <a:ext cx="2174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err="1" smtClean="0"/>
              <a:t>Asoc</a:t>
            </a:r>
            <a:r>
              <a:rPr lang="ca-ES" b="1" dirty="0" smtClean="0"/>
              <a:t>. GATS- </a:t>
            </a:r>
            <a:r>
              <a:rPr lang="ca-ES" b="1" dirty="0" err="1" smtClean="0"/>
              <a:t>Labesoc</a:t>
            </a:r>
            <a:endParaRPr lang="ca-ES" b="1" dirty="0" smtClean="0"/>
          </a:p>
        </p:txBody>
      </p:sp>
      <p:sp>
        <p:nvSpPr>
          <p:cNvPr id="24" name="23 Rectángulo"/>
          <p:cNvSpPr/>
          <p:nvPr/>
        </p:nvSpPr>
        <p:spPr>
          <a:xfrm>
            <a:off x="899592" y="3501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b="1" dirty="0" err="1" smtClean="0"/>
              <a:t>Uikú</a:t>
            </a:r>
            <a:r>
              <a:rPr lang="ca-ES" b="1" dirty="0" smtClean="0"/>
              <a:t> </a:t>
            </a:r>
            <a:r>
              <a:rPr lang="ca-ES" b="1" dirty="0" err="1" smtClean="0"/>
              <a:t>Coworking</a:t>
            </a:r>
            <a:r>
              <a:rPr lang="ca-ES" b="1" dirty="0" smtClean="0"/>
              <a:t> del Prat SCCL</a:t>
            </a:r>
          </a:p>
          <a:p>
            <a:r>
              <a:rPr lang="ca-ES" dirty="0" smtClean="0"/>
              <a:t>	JobDream Consultoria</a:t>
            </a:r>
          </a:p>
          <a:p>
            <a:r>
              <a:rPr lang="ca-ES" dirty="0" smtClean="0"/>
              <a:t>		</a:t>
            </a:r>
            <a:r>
              <a:rPr lang="ca-ES" dirty="0" err="1" smtClean="0"/>
              <a:t>Cetcom</a:t>
            </a:r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26" name="25 Rectángulo"/>
          <p:cNvSpPr/>
          <p:nvPr/>
        </p:nvSpPr>
        <p:spPr>
          <a:xfrm>
            <a:off x="611560" y="4437112"/>
            <a:ext cx="2956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/>
              <a:t>Cooperativa Agrícola del Prat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1" grpId="0" animBg="1"/>
      <p:bldP spid="21" grpId="1" animBg="1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3" grpId="0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548680"/>
          </a:xfrm>
        </p:spPr>
        <p:txBody>
          <a:bodyPr>
            <a:normAutofit/>
          </a:bodyPr>
          <a:lstStyle/>
          <a:p>
            <a:r>
              <a:rPr lang="ca-ES" sz="1400" dirty="0" smtClean="0"/>
              <a:t>Pla de dinamització de l’economia social i cooperativa del Prat de Llobregat</a:t>
            </a:r>
            <a:endParaRPr lang="ca-ES" sz="14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7544" y="1052736"/>
            <a:ext cx="77724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6000" dirty="0">
                <a:latin typeface="+mj-lt"/>
                <a:ea typeface="+mj-ea"/>
                <a:cs typeface="+mj-cs"/>
              </a:rPr>
              <a:t>2</a:t>
            </a:r>
            <a:r>
              <a:rPr kumimoji="0" lang="ca-E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lang="ca-ES" sz="6000" dirty="0" smtClean="0">
                <a:latin typeface="+mj-lt"/>
                <a:ea typeface="+mj-ea"/>
                <a:cs typeface="+mj-cs"/>
              </a:rPr>
              <a:t>Sensibilització</a:t>
            </a:r>
            <a:endParaRPr kumimoji="0" lang="ca-ES" sz="6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31640" y="2276872"/>
            <a:ext cx="67546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Maig Cooperatiu</a:t>
            </a:r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Fira de l’Economia Social i Cooperativa del Baix Llobregat</a:t>
            </a:r>
          </a:p>
          <a:p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err="1" smtClean="0"/>
              <a:t>CuEmE</a:t>
            </a:r>
            <a:r>
              <a:rPr lang="ca-ES" dirty="0" smtClean="0"/>
              <a:t>  curs 2018-19 ( 3 cooperatives simulades )</a:t>
            </a:r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Accions adreçades a secundària (Guia recursos i activitats educatives)</a:t>
            </a:r>
          </a:p>
          <a:p>
            <a:pPr>
              <a:buFont typeface="Arial" pitchFamily="34" charset="0"/>
              <a:buChar char="•"/>
            </a:pP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548680"/>
          </a:xfrm>
        </p:spPr>
        <p:txBody>
          <a:bodyPr>
            <a:normAutofit/>
          </a:bodyPr>
          <a:lstStyle/>
          <a:p>
            <a:r>
              <a:rPr lang="ca-ES" sz="1400" dirty="0" smtClean="0"/>
              <a:t>Pla de dinamització de l’economia social i cooperativa del Prat de Llobregat</a:t>
            </a:r>
            <a:endParaRPr lang="ca-ES" sz="14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539552" y="1124744"/>
            <a:ext cx="77724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6000" dirty="0">
                <a:latin typeface="+mj-lt"/>
                <a:ea typeface="+mj-ea"/>
                <a:cs typeface="+mj-cs"/>
              </a:rPr>
              <a:t>3</a:t>
            </a:r>
            <a:r>
              <a:rPr kumimoji="0" lang="ca-E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Enfortiment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15616" y="2564904"/>
            <a:ext cx="75511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dirty="0" smtClean="0"/>
              <a:t>Projecte de càlcul del Valor Social de l’activitat de les entitats (VSI) amb </a:t>
            </a:r>
            <a:r>
              <a:rPr lang="ca-ES" dirty="0" err="1" smtClean="0"/>
              <a:t>Lavola</a:t>
            </a:r>
            <a:endParaRPr lang="ca-ES" dirty="0" smtClean="0"/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Pla de formació 2018: 10 accions ESC + altres emprenedors</a:t>
            </a:r>
          </a:p>
          <a:p>
            <a:pPr>
              <a:buFont typeface="Arial" pitchFamily="34" charset="0"/>
              <a:buChar char="•"/>
            </a:pPr>
            <a:endParaRPr lang="ca-ES" dirty="0" smtClean="0"/>
          </a:p>
          <a:p>
            <a:pPr>
              <a:buFont typeface="Arial" pitchFamily="34" charset="0"/>
              <a:buChar char="•"/>
            </a:pPr>
            <a:r>
              <a:rPr lang="ca-ES" dirty="0" smtClean="0"/>
              <a:t>Instrument d’avals amb Coop57 i Fundació </a:t>
            </a:r>
            <a:r>
              <a:rPr lang="ca-ES" dirty="0" err="1" smtClean="0"/>
              <a:t>Seira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548680"/>
          </a:xfrm>
        </p:spPr>
        <p:txBody>
          <a:bodyPr>
            <a:normAutofit/>
          </a:bodyPr>
          <a:lstStyle/>
          <a:p>
            <a:r>
              <a:rPr lang="ca-ES" sz="1400" dirty="0" smtClean="0"/>
              <a:t>Pla de dinamització de l’economia social i cooperativa del Prat de Llobregat</a:t>
            </a:r>
            <a:endParaRPr lang="ca-ES" sz="1400" dirty="0"/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7544" y="836712"/>
            <a:ext cx="777240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 Suport a la</a:t>
            </a:r>
            <a:r>
              <a:rPr kumimoji="0" lang="ca-E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creació,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consolidació i creixement</a:t>
            </a:r>
            <a:endParaRPr kumimoji="0" lang="ca-E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3645024"/>
            <a:ext cx="8298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Convocatòria subvencions en concurrència. Difusió del cooperativisme</a:t>
            </a:r>
            <a:r>
              <a:rPr lang="ca-ES" dirty="0" smtClean="0"/>
              <a:t> </a:t>
            </a:r>
            <a:r>
              <a:rPr lang="ca-ES" sz="1200" dirty="0" smtClean="0"/>
              <a:t>(30.000 €)</a:t>
            </a:r>
          </a:p>
          <a:p>
            <a:pPr>
              <a:buFont typeface="Arial" pitchFamily="34" charset="0"/>
              <a:buChar char="•"/>
            </a:pPr>
            <a:r>
              <a:rPr lang="ca-ES" sz="1200" dirty="0" smtClean="0"/>
              <a:t>Cooperativa Obrera de </a:t>
            </a:r>
            <a:r>
              <a:rPr lang="ca-ES" sz="1200" dirty="0" err="1" smtClean="0"/>
              <a:t>Viviendas</a:t>
            </a:r>
            <a:r>
              <a:rPr lang="ca-ES" sz="1200" dirty="0" smtClean="0"/>
              <a:t>, projecte Barri Cooperatiu. Subvenció</a:t>
            </a:r>
          </a:p>
          <a:p>
            <a:pPr>
              <a:buFont typeface="Arial" pitchFamily="34" charset="0"/>
              <a:buChar char="•"/>
            </a:pPr>
            <a:r>
              <a:rPr lang="ca-ES" sz="1200" dirty="0" err="1" smtClean="0"/>
              <a:t>Uikú</a:t>
            </a:r>
            <a:r>
              <a:rPr lang="ca-ES" sz="1200" dirty="0" smtClean="0"/>
              <a:t> </a:t>
            </a:r>
            <a:r>
              <a:rPr lang="ca-ES" sz="1200" dirty="0" err="1" smtClean="0"/>
              <a:t>Coworking</a:t>
            </a:r>
            <a:r>
              <a:rPr lang="ca-ES" sz="1200" dirty="0" smtClean="0"/>
              <a:t> del Prat SCCL, projecte Incubadora projectes ESC. Subvenció</a:t>
            </a:r>
          </a:p>
          <a:p>
            <a:endParaRPr lang="ca-ES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39552" y="4589547"/>
            <a:ext cx="849694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Convocatòria subvencions en concurrència amb l’acompanyament del </a:t>
            </a:r>
            <a:r>
              <a:rPr lang="ca-ES" b="1" dirty="0" err="1" smtClean="0"/>
              <a:t>Labesoc</a:t>
            </a:r>
            <a:r>
              <a:rPr lang="ca-ES" b="1" dirty="0" smtClean="0"/>
              <a:t> </a:t>
            </a:r>
            <a:r>
              <a:rPr lang="ca-ES" sz="1200" dirty="0" smtClean="0"/>
              <a:t>(100.000 €)</a:t>
            </a:r>
          </a:p>
          <a:p>
            <a:pPr>
              <a:buFont typeface="Arial" pitchFamily="34" charset="0"/>
              <a:buChar char="•"/>
            </a:pPr>
            <a:r>
              <a:rPr lang="ca-ES" sz="1100" dirty="0" smtClean="0"/>
              <a:t>Associació d’impuls El Didal.</a:t>
            </a:r>
          </a:p>
          <a:p>
            <a:pPr>
              <a:buFont typeface="Arial" pitchFamily="34" charset="0"/>
              <a:buChar char="•"/>
            </a:pPr>
            <a:r>
              <a:rPr lang="ca-ES" sz="1100" dirty="0" smtClean="0"/>
              <a:t>Associació  d’impuls Oficina de Transició energètica. </a:t>
            </a:r>
          </a:p>
          <a:p>
            <a:pPr>
              <a:buFont typeface="Arial" pitchFamily="34" charset="0"/>
              <a:buChar char="•"/>
            </a:pPr>
            <a:r>
              <a:rPr lang="ca-ES" sz="1100" dirty="0" smtClean="0"/>
              <a:t>Associació d’impuls  Rebrot. Projecte Parc de les Olors</a:t>
            </a:r>
          </a:p>
          <a:p>
            <a:pPr>
              <a:buFont typeface="Arial" pitchFamily="34" charset="0"/>
              <a:buChar char="•"/>
            </a:pPr>
            <a:r>
              <a:rPr lang="ca-ES" sz="1100" dirty="0" smtClean="0"/>
              <a:t>Associació Agricultura pel Territori. </a:t>
            </a:r>
          </a:p>
          <a:p>
            <a:pPr>
              <a:buFont typeface="Arial" pitchFamily="34" charset="0"/>
              <a:buChar char="•"/>
            </a:pPr>
            <a:r>
              <a:rPr lang="ca-ES" sz="1100" dirty="0" smtClean="0"/>
              <a:t>Cooperativa </a:t>
            </a:r>
            <a:r>
              <a:rPr lang="ca-ES" sz="1100" dirty="0" err="1" smtClean="0"/>
              <a:t>Coopgros</a:t>
            </a:r>
            <a:r>
              <a:rPr lang="ca-ES" sz="1100" dirty="0" smtClean="0"/>
              <a:t>.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39552" y="1844825"/>
            <a:ext cx="71413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Convenis anuals per projectes ESC </a:t>
            </a:r>
            <a:r>
              <a:rPr lang="ca-ES" sz="1200" dirty="0" smtClean="0"/>
              <a:t>(504.500 €)</a:t>
            </a:r>
          </a:p>
          <a:p>
            <a:pPr>
              <a:buFont typeface="Arial" pitchFamily="34" charset="0"/>
              <a:buChar char="•"/>
            </a:pPr>
            <a:r>
              <a:rPr lang="ca-ES" sz="1200" dirty="0" smtClean="0"/>
              <a:t>Fundació </a:t>
            </a:r>
            <a:r>
              <a:rPr lang="ca-ES" sz="1200" dirty="0" err="1" smtClean="0"/>
              <a:t>Cassià</a:t>
            </a:r>
            <a:r>
              <a:rPr lang="ca-ES" sz="1200" dirty="0" smtClean="0"/>
              <a:t> </a:t>
            </a:r>
            <a:r>
              <a:rPr lang="ca-ES" sz="1200" dirty="0" err="1" smtClean="0"/>
              <a:t>Just-Cuina</a:t>
            </a:r>
            <a:r>
              <a:rPr lang="ca-ES" sz="1200" dirty="0" smtClean="0"/>
              <a:t> Justa. Conveni projecte Cal Tudela. </a:t>
            </a:r>
          </a:p>
          <a:p>
            <a:pPr>
              <a:buFont typeface="Arial" pitchFamily="34" charset="0"/>
              <a:buChar char="•"/>
            </a:pPr>
            <a:r>
              <a:rPr lang="ca-ES" sz="1200" dirty="0" smtClean="0"/>
              <a:t>Fundació Catalana de l’Esplai. Conveni amb 6 projectes barri Sant Cosme. </a:t>
            </a:r>
          </a:p>
          <a:p>
            <a:pPr>
              <a:buFont typeface="Arial" pitchFamily="34" charset="0"/>
              <a:buChar char="•"/>
            </a:pPr>
            <a:r>
              <a:rPr lang="ca-ES" sz="1200" dirty="0" smtClean="0"/>
              <a:t>Associació Gats. Conveni </a:t>
            </a:r>
            <a:r>
              <a:rPr lang="ca-ES" sz="1200" dirty="0" err="1" smtClean="0"/>
              <a:t>Labesoc</a:t>
            </a:r>
            <a:r>
              <a:rPr lang="ca-ES" sz="1200" dirty="0" smtClean="0"/>
              <a:t> (Laboratori Incubadora d’economia social). </a:t>
            </a:r>
          </a:p>
          <a:p>
            <a:pPr>
              <a:buFont typeface="Arial" pitchFamily="34" charset="0"/>
              <a:buChar char="•"/>
            </a:pPr>
            <a:r>
              <a:rPr lang="ca-ES" sz="1200" dirty="0" smtClean="0"/>
              <a:t>Fundació </a:t>
            </a:r>
            <a:r>
              <a:rPr lang="ca-ES" sz="1200" dirty="0" err="1" smtClean="0"/>
              <a:t>Esperanzah</a:t>
            </a:r>
            <a:r>
              <a:rPr lang="ca-ES" sz="1200" dirty="0" smtClean="0"/>
              <a:t>. Conveni pel Magatzem de l’economia social. </a:t>
            </a:r>
          </a:p>
          <a:p>
            <a:pPr>
              <a:buFont typeface="Arial" pitchFamily="34" charset="0"/>
              <a:buChar char="•"/>
            </a:pPr>
            <a:r>
              <a:rPr lang="ca-ES" sz="1200" dirty="0" smtClean="0"/>
              <a:t> CPS Francesc Palau. Conveni projecte inserció laboral. </a:t>
            </a:r>
          </a:p>
          <a:p>
            <a:pPr>
              <a:buFont typeface="Arial" pitchFamily="34" charset="0"/>
              <a:buChar char="•"/>
            </a:pPr>
            <a:r>
              <a:rPr lang="ca-ES" sz="1200" dirty="0" smtClean="0"/>
              <a:t>Associació Espigoladors. Conveni Obrador inserció laboral. </a:t>
            </a:r>
          </a:p>
          <a:p>
            <a:pPr>
              <a:buFont typeface="Arial" pitchFamily="34" charset="0"/>
              <a:buChar char="•"/>
            </a:pPr>
            <a:r>
              <a:rPr lang="ca-ES" sz="1200" dirty="0" smtClean="0"/>
              <a:t>Associació i empresa d’inserció </a:t>
            </a:r>
            <a:r>
              <a:rPr lang="ca-ES" sz="1200" dirty="0" err="1" smtClean="0"/>
              <a:t>SaóPrat</a:t>
            </a:r>
            <a:r>
              <a:rPr lang="ca-ES" sz="1200" dirty="0" smtClean="0"/>
              <a:t>. Conveni inserció laboral. </a:t>
            </a:r>
          </a:p>
          <a:p>
            <a:pPr>
              <a:buFont typeface="Arial" pitchFamily="34" charset="0"/>
              <a:buChar char="•"/>
            </a:pPr>
            <a:endParaRPr lang="ca-ES" sz="1400" dirty="0" smtClean="0"/>
          </a:p>
        </p:txBody>
      </p:sp>
      <p:sp>
        <p:nvSpPr>
          <p:cNvPr id="22" name="21 Rectángulo"/>
          <p:cNvSpPr/>
          <p:nvPr/>
        </p:nvSpPr>
        <p:spPr>
          <a:xfrm>
            <a:off x="4716016" y="5010561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a-ES" sz="1100" dirty="0" smtClean="0"/>
              <a:t>Associació d’impuls Prat Pasta</a:t>
            </a:r>
          </a:p>
          <a:p>
            <a:pPr>
              <a:buFont typeface="Arial" pitchFamily="34" charset="0"/>
              <a:buChar char="•"/>
            </a:pPr>
            <a:r>
              <a:rPr lang="ca-ES" sz="1100" dirty="0" smtClean="0"/>
              <a:t>Associació  d’impuls </a:t>
            </a:r>
            <a:r>
              <a:rPr lang="ca-ES" sz="1100" dirty="0" err="1" smtClean="0"/>
              <a:t>Cetcom</a:t>
            </a:r>
            <a:endParaRPr lang="ca-ES" sz="1100" dirty="0" smtClean="0"/>
          </a:p>
          <a:p>
            <a:pPr>
              <a:buFont typeface="Arial" pitchFamily="34" charset="0"/>
              <a:buChar char="•"/>
            </a:pPr>
            <a:r>
              <a:rPr lang="ca-ES" sz="1100" dirty="0" smtClean="0"/>
              <a:t>Associació  d’impuls Marroc</a:t>
            </a:r>
          </a:p>
          <a:p>
            <a:pPr>
              <a:buFont typeface="Arial" pitchFamily="34" charset="0"/>
              <a:buChar char="•"/>
            </a:pPr>
            <a:r>
              <a:rPr lang="ca-ES" sz="1100" dirty="0" smtClean="0"/>
              <a:t>Associació  d’impuls </a:t>
            </a:r>
            <a:r>
              <a:rPr lang="ca-ES" sz="1100" dirty="0" err="1" smtClean="0"/>
              <a:t>Foco</a:t>
            </a:r>
            <a:r>
              <a:rPr lang="ca-ES" sz="1100" dirty="0" smtClean="0"/>
              <a:t> Visual</a:t>
            </a:r>
          </a:p>
          <a:p>
            <a:pPr>
              <a:buFont typeface="Arial" pitchFamily="34" charset="0"/>
              <a:buChar char="•"/>
            </a:pPr>
            <a:r>
              <a:rPr lang="ca-ES" sz="1100" dirty="0" smtClean="0"/>
              <a:t>Associació d’impuls Esqueix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116632"/>
          <a:ext cx="8496943" cy="3914222"/>
        </p:xfrm>
        <a:graphic>
          <a:graphicData uri="http://schemas.openxmlformats.org/drawingml/2006/table">
            <a:tbl>
              <a:tblPr/>
              <a:tblGrid>
                <a:gridCol w="1863811"/>
                <a:gridCol w="1167561"/>
                <a:gridCol w="1178271"/>
                <a:gridCol w="1210405"/>
                <a:gridCol w="1213084"/>
                <a:gridCol w="1221118"/>
                <a:gridCol w="642693"/>
              </a:tblGrid>
              <a:tr h="3459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ca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Pressupost del Pla de dinamització de l'economia social i Cooperativa del Prat de Llobregat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945">
                <a:tc>
                  <a:txBody>
                    <a:bodyPr/>
                    <a:lstStyle/>
                    <a:p>
                      <a:pPr algn="l" fontAlgn="b"/>
                      <a:endParaRPr lang="ca-E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594"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5731"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Dedicació tècnica i % jornada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*1 aodl 25% jornada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*1 tècnic 50% jornada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*1 tècnic 50% jornada</a:t>
                      </a:r>
                      <a:b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*1 aodl 100%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*1 tècnic 50 % jornada</a:t>
                      </a:r>
                      <a:b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*1 aodl 100%</a:t>
                      </a:r>
                      <a:b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*1 administ 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*1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tècnic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50 % jornada</a:t>
                      </a:r>
                      <a:b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*1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aodl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100%</a:t>
                      </a:r>
                      <a:b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*1 </a:t>
                      </a:r>
                      <a:r>
                        <a:rPr lang="pt-BR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administ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100%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486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Pressupost activitats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5.462,00 €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7.152,00 €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27.000,00 €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39.140,00 €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8162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Subvencions entitats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432.830,57 €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450.000,00 €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555.000,00 €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634.560,00 €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4325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Aportació Ajuntament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438.292,57 €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457.152,00 €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582.000,00 €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673.700,00 €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2001"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Aportació altres administracions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405,00 €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23.040,00 €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20.700,00 €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22.000,00 €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244"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a-E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1 Gráfico"/>
          <p:cNvGraphicFramePr/>
          <p:nvPr/>
        </p:nvGraphicFramePr>
        <p:xfrm>
          <a:off x="2339752" y="3933056"/>
          <a:ext cx="4648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9"/>
          <p:cNvGrpSpPr/>
          <p:nvPr/>
        </p:nvGrpSpPr>
        <p:grpSpPr>
          <a:xfrm>
            <a:off x="0" y="142852"/>
            <a:ext cx="9144000" cy="6500859"/>
            <a:chOff x="0" y="142852"/>
            <a:chExt cx="9144000" cy="6500858"/>
          </a:xfrm>
        </p:grpSpPr>
        <p:sp>
          <p:nvSpPr>
            <p:cNvPr id="12" name="Rectangle 11"/>
            <p:cNvSpPr/>
            <p:nvPr/>
          </p:nvSpPr>
          <p:spPr>
            <a:xfrm>
              <a:off x="214282" y="142852"/>
              <a:ext cx="8715436" cy="6500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cxnSp>
          <p:nvCxnSpPr>
            <p:cNvPr id="11" name="Connector recte 10"/>
            <p:cNvCxnSpPr/>
            <p:nvPr/>
          </p:nvCxnSpPr>
          <p:spPr>
            <a:xfrm>
              <a:off x="0" y="1285860"/>
              <a:ext cx="9144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620621"/>
            <a:ext cx="6383729" cy="2979073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787" b="11885"/>
          <a:stretch>
            <a:fillRect/>
          </a:stretch>
        </p:blipFill>
        <p:spPr bwMode="auto">
          <a:xfrm>
            <a:off x="5281541" y="1285861"/>
            <a:ext cx="3699783" cy="2431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3184" y="3717033"/>
            <a:ext cx="2148140" cy="2926679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8" y="167734"/>
            <a:ext cx="1206657" cy="105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963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9"/>
          <p:cNvGrpSpPr/>
          <p:nvPr/>
        </p:nvGrpSpPr>
        <p:grpSpPr>
          <a:xfrm>
            <a:off x="-12238" y="164637"/>
            <a:ext cx="9144000" cy="6500859"/>
            <a:chOff x="0" y="142852"/>
            <a:chExt cx="9144000" cy="6500858"/>
          </a:xfrm>
        </p:grpSpPr>
        <p:sp>
          <p:nvSpPr>
            <p:cNvPr id="12" name="Rectangle 11"/>
            <p:cNvSpPr/>
            <p:nvPr/>
          </p:nvSpPr>
          <p:spPr>
            <a:xfrm>
              <a:off x="214282" y="142852"/>
              <a:ext cx="8715436" cy="6500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dirty="0" smtClean="0"/>
                <a:t>Sesesersaedr </a:t>
              </a:r>
              <a:endParaRPr lang="ca-ES" dirty="0"/>
            </a:p>
          </p:txBody>
        </p:sp>
        <p:cxnSp>
          <p:nvCxnSpPr>
            <p:cNvPr id="11" name="Connector recte 10"/>
            <p:cNvCxnSpPr/>
            <p:nvPr/>
          </p:nvCxnSpPr>
          <p:spPr>
            <a:xfrm>
              <a:off x="0" y="1285860"/>
              <a:ext cx="9144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4" y="1475255"/>
            <a:ext cx="5810493" cy="503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Resultado de imagen de icon sensibiliz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607" y="3119350"/>
            <a:ext cx="1168399" cy="145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us 2"/>
          <p:cNvSpPr/>
          <p:nvPr/>
        </p:nvSpPr>
        <p:spPr>
          <a:xfrm>
            <a:off x="6143593" y="3415067"/>
            <a:ext cx="681026" cy="861643"/>
          </a:xfrm>
          <a:prstGeom prst="mathPlus">
            <a:avLst>
              <a:gd name="adj1" fmla="val 301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412" y="2299731"/>
            <a:ext cx="1648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err="1"/>
              <a:t>S</a:t>
            </a:r>
            <a:r>
              <a:rPr lang="es-ES" sz="2000" dirty="0" err="1" smtClean="0"/>
              <a:t>ensibilització</a:t>
            </a:r>
            <a:endParaRPr lang="es-E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24619" y="4572426"/>
            <a:ext cx="17282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 smtClean="0"/>
              <a:t>Xerrades</a:t>
            </a:r>
            <a:r>
              <a:rPr lang="es-ES" sz="1100" dirty="0" smtClean="0"/>
              <a:t>, </a:t>
            </a:r>
            <a:r>
              <a:rPr lang="es-ES" sz="1100" dirty="0" err="1" smtClean="0"/>
              <a:t>tallers</a:t>
            </a:r>
            <a:r>
              <a:rPr lang="es-ES" sz="1100" dirty="0" smtClean="0"/>
              <a:t> de </a:t>
            </a:r>
            <a:r>
              <a:rPr lang="es-ES" sz="1100" dirty="0" err="1" smtClean="0"/>
              <a:t>cuina</a:t>
            </a:r>
            <a:r>
              <a:rPr lang="es-ES" sz="1100" dirty="0" smtClean="0"/>
              <a:t> </a:t>
            </a:r>
            <a:r>
              <a:rPr lang="es-ES" sz="1100" dirty="0" err="1" smtClean="0"/>
              <a:t>d’aprofitament</a:t>
            </a:r>
            <a:r>
              <a:rPr lang="es-ES" sz="1100" dirty="0" smtClean="0"/>
              <a:t>, </a:t>
            </a:r>
            <a:r>
              <a:rPr lang="es-ES" sz="1100" dirty="0" err="1" smtClean="0"/>
              <a:t>tallers</a:t>
            </a:r>
            <a:r>
              <a:rPr lang="es-ES" sz="1100" dirty="0" smtClean="0"/>
              <a:t> de </a:t>
            </a:r>
            <a:r>
              <a:rPr lang="es-ES" sz="1100" dirty="0" err="1" smtClean="0"/>
              <a:t>cuina</a:t>
            </a:r>
            <a:r>
              <a:rPr lang="es-ES" sz="1100" dirty="0" smtClean="0"/>
              <a:t> saludable, </a:t>
            </a:r>
            <a:r>
              <a:rPr lang="es-ES" sz="1100" dirty="0" err="1" smtClean="0"/>
              <a:t>espigolades</a:t>
            </a:r>
            <a:r>
              <a:rPr lang="es-ES" sz="1100" dirty="0" smtClean="0"/>
              <a:t> </a:t>
            </a:r>
            <a:r>
              <a:rPr lang="es-ES" sz="1100" dirty="0" err="1" smtClean="0"/>
              <a:t>corporatives</a:t>
            </a:r>
            <a:r>
              <a:rPr lang="es-ES" sz="1100" dirty="0" smtClean="0"/>
              <a:t>, </a:t>
            </a:r>
            <a:r>
              <a:rPr lang="es-ES" sz="1100" dirty="0" err="1" smtClean="0"/>
              <a:t>comunicació</a:t>
            </a:r>
            <a:r>
              <a:rPr lang="es-ES" sz="1100" dirty="0" smtClean="0"/>
              <a:t> </a:t>
            </a:r>
            <a:r>
              <a:rPr lang="es-ES" sz="1100" dirty="0" err="1" smtClean="0"/>
              <a:t>d’impacte</a:t>
            </a:r>
            <a:endParaRPr lang="es-ES" sz="1100" dirty="0"/>
          </a:p>
        </p:txBody>
      </p:sp>
      <p:pic>
        <p:nvPicPr>
          <p:cNvPr id="1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8" y="167734"/>
            <a:ext cx="1206657" cy="105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 9"/>
          <p:cNvGrpSpPr/>
          <p:nvPr/>
        </p:nvGrpSpPr>
        <p:grpSpPr>
          <a:xfrm>
            <a:off x="0" y="142852"/>
            <a:ext cx="9144000" cy="6500859"/>
            <a:chOff x="0" y="142852"/>
            <a:chExt cx="9144000" cy="6500858"/>
          </a:xfrm>
        </p:grpSpPr>
        <p:sp>
          <p:nvSpPr>
            <p:cNvPr id="12" name="Rectangle 11"/>
            <p:cNvSpPr/>
            <p:nvPr/>
          </p:nvSpPr>
          <p:spPr>
            <a:xfrm>
              <a:off x="214282" y="142852"/>
              <a:ext cx="8715436" cy="6500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  <p:cxnSp>
          <p:nvCxnSpPr>
            <p:cNvPr id="11" name="Connector recte 10"/>
            <p:cNvCxnSpPr/>
            <p:nvPr/>
          </p:nvCxnSpPr>
          <p:spPr>
            <a:xfrm>
              <a:off x="0" y="1285860"/>
              <a:ext cx="9144000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22" t="31163" r="62078" b="42152"/>
          <a:stretch/>
        </p:blipFill>
        <p:spPr bwMode="auto">
          <a:xfrm>
            <a:off x="7236296" y="125109"/>
            <a:ext cx="1693422" cy="112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8" y="167734"/>
            <a:ext cx="1206657" cy="105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028734"/>
            <a:ext cx="3960689" cy="35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00718"/>
            <a:ext cx="2520950" cy="223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84" y="3943402"/>
            <a:ext cx="3134396" cy="278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771">
            <a:off x="6421342" y="1351916"/>
            <a:ext cx="2540000" cy="338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972"/>
          <a:stretch>
            <a:fillRect/>
          </a:stretch>
        </p:blipFill>
        <p:spPr bwMode="auto">
          <a:xfrm>
            <a:off x="250825" y="3803651"/>
            <a:ext cx="2520950" cy="179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05"/>
          <a:stretch/>
        </p:blipFill>
        <p:spPr>
          <a:xfrm>
            <a:off x="2881930" y="4629373"/>
            <a:ext cx="2054067" cy="216000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="" xmlns:p14="http://schemas.microsoft.com/office/powerpoint/2010/main" val="25945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771</Words>
  <Application>Microsoft Office PowerPoint</Application>
  <PresentationFormat>Presentación en pantalla (4:3)</PresentationFormat>
  <Paragraphs>180</Paragraphs>
  <Slides>19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Pla de dinamització de l’economia social i cooperativa del  Prat de Llobregat 18/10/2018</vt:lpstr>
      <vt:lpstr>Pla de dinamització de l’economia social i cooperativa del Prat de Llobregat</vt:lpstr>
      <vt:lpstr>Pla de dinamització de l’economia social i cooperativa del Prat de Llobregat</vt:lpstr>
      <vt:lpstr>Pla de dinamització de l’economia social i cooperativa del Prat de Llobregat</vt:lpstr>
      <vt:lpstr>Pla de dinamització de l’economia social i cooperativa del Prat de Llobregat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PRESENTACIÓ </vt:lpstr>
      <vt:lpstr>Membres     Delimitació  </vt:lpstr>
      <vt:lpstr>Eixos de treball i objectius </vt:lpstr>
      <vt:lpstr>Activitats per eixos de treball </vt:lpstr>
      <vt:lpstr>Diapositiva 19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 de dinamització de l’economia social i cooperativa del  Prat de Llobregat</dc:title>
  <dc:creator>gimenez</dc:creator>
  <cp:lastModifiedBy>gimenez</cp:lastModifiedBy>
  <cp:revision>59</cp:revision>
  <dcterms:created xsi:type="dcterms:W3CDTF">2018-10-10T11:14:28Z</dcterms:created>
  <dcterms:modified xsi:type="dcterms:W3CDTF">2018-10-18T06:21:12Z</dcterms:modified>
</cp:coreProperties>
</file>