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2"/>
    <p:sldId id="264" r:id="rId3"/>
    <p:sldId id="265" r:id="rId4"/>
    <p:sldId id="270" r:id="rId5"/>
    <p:sldId id="271" r:id="rId6"/>
    <p:sldId id="272" r:id="rId7"/>
    <p:sldId id="273" r:id="rId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2D5EC1"/>
    <a:srgbClr val="FFD624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>
      <p:cViewPr>
        <p:scale>
          <a:sx n="98" d="100"/>
          <a:sy n="98" d="100"/>
        </p:scale>
        <p:origin x="666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DB61A2-920E-4EB0-93AD-20909874B618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64569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growth/sectors/social-econom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mailto:Estelle.Bacconnier@ec.europa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1548380"/>
            <a:ext cx="8568952" cy="1296144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Conference </a:t>
            </a:r>
            <a:r>
              <a:rPr lang="en-GB" sz="2800" dirty="0" smtClean="0">
                <a:solidFill>
                  <a:schemeClr val="bg1"/>
                </a:solidFill>
              </a:rPr>
              <a:t>on Responsible Public </a:t>
            </a:r>
            <a:r>
              <a:rPr lang="en-GB" sz="2800" dirty="0" smtClean="0">
                <a:solidFill>
                  <a:schemeClr val="bg1"/>
                </a:solidFill>
              </a:rPr>
              <a:t>Procurement</a:t>
            </a:r>
            <a:r>
              <a:rPr lang="en-GB" sz="2000" b="0" i="1" dirty="0" smtClean="0">
                <a:solidFill>
                  <a:schemeClr val="bg1"/>
                </a:solidFill>
              </a:rPr>
              <a:t/>
            </a:r>
            <a:br>
              <a:rPr lang="en-GB" sz="2000" b="0" i="1" dirty="0" smtClean="0">
                <a:solidFill>
                  <a:schemeClr val="bg1"/>
                </a:solidFill>
              </a:rPr>
            </a:br>
            <a:r>
              <a:rPr lang="en-GB" sz="1100" b="0" i="1" dirty="0">
                <a:solidFill>
                  <a:schemeClr val="bg1"/>
                </a:solidFill>
              </a:rPr>
              <a:t/>
            </a:r>
            <a:br>
              <a:rPr lang="en-GB" sz="1100" b="0" i="1" dirty="0">
                <a:solidFill>
                  <a:schemeClr val="bg1"/>
                </a:solidFill>
              </a:rPr>
            </a:br>
            <a:endParaRPr lang="en-GB" sz="2000" b="0" i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8928992" cy="251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71800" y="6093296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0" i="1" dirty="0">
                <a:solidFill>
                  <a:schemeClr val="bg1"/>
                </a:solidFill>
              </a:rPr>
              <a:t>Barcelona, 22 March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0" y="404664"/>
            <a:ext cx="9092182" cy="936625"/>
          </a:xfrm>
        </p:spPr>
        <p:txBody>
          <a:bodyPr/>
          <a:lstStyle/>
          <a:p>
            <a:r>
              <a:rPr lang="en-GB" dirty="0"/>
              <a:t>European Social Economy </a:t>
            </a:r>
            <a:r>
              <a:rPr lang="en-GB" dirty="0" smtClean="0"/>
              <a:t>Regions - ESER</a:t>
            </a:r>
            <a:endParaRPr lang="en-GB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90" y="3512467"/>
            <a:ext cx="3844925" cy="2436813"/>
          </a:xfr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00" y="1844824"/>
            <a:ext cx="535811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14862"/>
            <a:ext cx="28797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856">
            <a:off x="5654639" y="1858439"/>
            <a:ext cx="2951801" cy="221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8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836191"/>
            <a:ext cx="8229600" cy="936625"/>
          </a:xfrm>
        </p:spPr>
        <p:txBody>
          <a:bodyPr/>
          <a:lstStyle/>
          <a:p>
            <a:r>
              <a:rPr lang="fr-BE" dirty="0" err="1" smtClean="0"/>
              <a:t>Why</a:t>
            </a:r>
            <a:r>
              <a:rPr lang="fr-BE" dirty="0" smtClean="0"/>
              <a:t> ESER?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20480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en-GB" dirty="0" smtClean="0">
                <a:cs typeface="Arial" panose="020B0604020202020204" pitchFamily="34" charset="0"/>
              </a:rPr>
              <a:t>To boost the </a:t>
            </a:r>
            <a:r>
              <a:rPr lang="en-GB" b="1" dirty="0" smtClean="0">
                <a:cs typeface="Arial" panose="020B0604020202020204" pitchFamily="34" charset="0"/>
              </a:rPr>
              <a:t>visibility/recognition</a:t>
            </a:r>
            <a:r>
              <a:rPr lang="en-GB" dirty="0" smtClean="0">
                <a:cs typeface="Arial" panose="020B0604020202020204" pitchFamily="34" charset="0"/>
              </a:rPr>
              <a:t> of social economy</a:t>
            </a:r>
          </a:p>
          <a:p>
            <a:pPr>
              <a:buFontTx/>
              <a:buChar char="-"/>
              <a:defRPr/>
            </a:pPr>
            <a:r>
              <a:rPr lang="en-GB" dirty="0" smtClean="0">
                <a:cs typeface="Arial" panose="020B0604020202020204" pitchFamily="34" charset="0"/>
              </a:rPr>
              <a:t>To better </a:t>
            </a:r>
            <a:r>
              <a:rPr lang="en-GB" b="1" dirty="0" smtClean="0">
                <a:cs typeface="Arial" panose="020B0604020202020204" pitchFamily="34" charset="0"/>
              </a:rPr>
              <a:t>understand of territorial needs</a:t>
            </a:r>
          </a:p>
          <a:p>
            <a:pPr>
              <a:buFontTx/>
              <a:buChar char="-"/>
              <a:defRPr/>
            </a:pPr>
            <a:r>
              <a:rPr lang="en-GB" dirty="0" smtClean="0">
                <a:cs typeface="Arial" panose="020B0604020202020204" pitchFamily="34" charset="0"/>
              </a:rPr>
              <a:t>To raise awareness on </a:t>
            </a:r>
            <a:r>
              <a:rPr lang="en-GB" b="1" dirty="0" smtClean="0">
                <a:cs typeface="Arial" panose="020B0604020202020204" pitchFamily="34" charset="0"/>
              </a:rPr>
              <a:t>existing EU support</a:t>
            </a:r>
          </a:p>
          <a:p>
            <a:pPr>
              <a:buFontTx/>
              <a:buChar char="-"/>
              <a:defRPr/>
            </a:pPr>
            <a:r>
              <a:rPr lang="en-GB" dirty="0" smtClean="0">
                <a:cs typeface="Arial" panose="020B0604020202020204" pitchFamily="34" charset="0"/>
              </a:rPr>
              <a:t>To set up a </a:t>
            </a:r>
            <a:r>
              <a:rPr lang="en-GB" dirty="0">
                <a:cs typeface="Arial" panose="020B0604020202020204" pitchFamily="34" charset="0"/>
              </a:rPr>
              <a:t>European social economy </a:t>
            </a:r>
            <a:r>
              <a:rPr lang="en-GB" b="1" dirty="0" smtClean="0">
                <a:cs typeface="Arial" panose="020B0604020202020204" pitchFamily="34" charset="0"/>
              </a:rPr>
              <a:t>community</a:t>
            </a:r>
          </a:p>
          <a:p>
            <a:pPr>
              <a:buFontTx/>
              <a:buChar char="-"/>
              <a:defRPr/>
            </a:pPr>
            <a:endParaRPr lang="en-US" dirty="0" smtClean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cs typeface="Arial" panose="020B0604020202020204" pitchFamily="34" charset="0"/>
              </a:rPr>
              <a:t>► Identify joint </a:t>
            </a:r>
            <a:r>
              <a:rPr lang="en-US" b="1" dirty="0" smtClean="0">
                <a:cs typeface="Arial" panose="020B0604020202020204" pitchFamily="34" charset="0"/>
              </a:rPr>
              <a:t>challenges</a:t>
            </a:r>
            <a:r>
              <a:rPr lang="en-US" dirty="0" smtClean="0">
                <a:cs typeface="Arial" panose="020B0604020202020204" pitchFamily="34" charset="0"/>
              </a:rPr>
              <a:t> and cooperate to find </a:t>
            </a:r>
            <a:r>
              <a:rPr lang="en-US" b="1" dirty="0" smtClean="0">
                <a:cs typeface="Arial" panose="020B0604020202020204" pitchFamily="34" charset="0"/>
              </a:rPr>
              <a:t>solutions</a:t>
            </a:r>
            <a:r>
              <a:rPr lang="en-US" dirty="0" smtClean="0">
                <a:cs typeface="Arial" panose="020B0604020202020204" pitchFamily="34" charset="0"/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548680"/>
            <a:ext cx="1802617" cy="12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936625"/>
          </a:xfrm>
        </p:spPr>
        <p:txBody>
          <a:bodyPr/>
          <a:lstStyle/>
          <a:p>
            <a:r>
              <a:rPr lang="fr-BE" dirty="0" smtClean="0"/>
              <a:t>About ESER 2019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633788"/>
          </a:xfrm>
        </p:spPr>
        <p:txBody>
          <a:bodyPr/>
          <a:lstStyle/>
          <a:p>
            <a:r>
              <a:rPr lang="en-US" dirty="0"/>
              <a:t>55 regions </a:t>
            </a:r>
            <a:r>
              <a:rPr lang="en-US" dirty="0" smtClean="0"/>
              <a:t>&amp; cities, 20 European countries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concluding event </a:t>
            </a:r>
            <a:r>
              <a:rPr lang="en-US" dirty="0" smtClean="0"/>
              <a:t>in Brussels in </a:t>
            </a:r>
            <a:r>
              <a:rPr lang="en-US" dirty="0"/>
              <a:t>October </a:t>
            </a:r>
            <a:r>
              <a:rPr lang="en-US" dirty="0" smtClean="0"/>
              <a:t>with all </a:t>
            </a:r>
            <a:r>
              <a:rPr lang="en-US" dirty="0"/>
              <a:t>ESER </a:t>
            </a:r>
            <a:r>
              <a:rPr lang="en-US" dirty="0" smtClean="0"/>
              <a:t>2018/2019 regions &amp; cities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/>
              <a:t>Future </a:t>
            </a:r>
            <a:r>
              <a:rPr lang="en-US" dirty="0" smtClean="0"/>
              <a:t>perspective</a:t>
            </a:r>
          </a:p>
          <a:p>
            <a:r>
              <a:rPr lang="en-US" dirty="0" smtClean="0">
                <a:cs typeface="Arial" panose="020B0604020202020204" pitchFamily="34" charset="0"/>
              </a:rPr>
              <a:t>European social economy </a:t>
            </a:r>
            <a:r>
              <a:rPr lang="en-US" b="1" dirty="0" smtClean="0">
                <a:cs typeface="Arial" panose="020B0604020202020204" pitchFamily="34" charset="0"/>
              </a:rPr>
              <a:t>missions</a:t>
            </a:r>
            <a:endParaRPr lang="en-US" dirty="0" smtClean="0"/>
          </a:p>
          <a:p>
            <a:r>
              <a:rPr lang="en-US" b="1" dirty="0" smtClean="0"/>
              <a:t>Social </a:t>
            </a:r>
            <a:r>
              <a:rPr lang="en-US" b="1" dirty="0"/>
              <a:t>Economy </a:t>
            </a:r>
            <a:r>
              <a:rPr lang="en-US" b="1" dirty="0" smtClean="0"/>
              <a:t>Summit</a:t>
            </a:r>
            <a:r>
              <a:rPr lang="en-US" dirty="0" smtClean="0"/>
              <a:t> - Germany, Nov </a:t>
            </a:r>
            <a:r>
              <a:rPr lang="en-US" dirty="0"/>
              <a:t>2020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4723564" cy="21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71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92696"/>
            <a:ext cx="8229600" cy="936625"/>
          </a:xfrm>
        </p:spPr>
        <p:txBody>
          <a:bodyPr/>
          <a:lstStyle/>
          <a:p>
            <a:r>
              <a:rPr lang="en-US" dirty="0" smtClean="0"/>
              <a:t>Why promote (socially) </a:t>
            </a:r>
            <a:r>
              <a:rPr lang="en-US" dirty="0"/>
              <a:t>responsible public </a:t>
            </a:r>
            <a:r>
              <a:rPr lang="en-US" dirty="0" smtClean="0"/>
              <a:t>procurement?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market (14% of GDP)</a:t>
            </a:r>
          </a:p>
          <a:p>
            <a:r>
              <a:rPr lang="en-US" dirty="0" err="1"/>
              <a:t>Favourable</a:t>
            </a:r>
            <a:r>
              <a:rPr lang="en-US" dirty="0"/>
              <a:t> EU legal framework since 2014…</a:t>
            </a:r>
          </a:p>
          <a:p>
            <a:r>
              <a:rPr lang="en-US" dirty="0"/>
              <a:t>… but very limited </a:t>
            </a:r>
            <a:r>
              <a:rPr lang="en-US" dirty="0" smtClean="0"/>
              <a:t>uptake and lost opportunities!</a:t>
            </a:r>
          </a:p>
          <a:p>
            <a:endParaRPr lang="en-US" dirty="0"/>
          </a:p>
          <a:p>
            <a:pPr marL="0" indent="0">
              <a:buNone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			► </a:t>
            </a:r>
            <a:r>
              <a:rPr lang="fr-BE" dirty="0" smtClean="0"/>
              <a:t>Commission </a:t>
            </a:r>
            <a:r>
              <a:rPr lang="fr-BE" dirty="0"/>
              <a:t>call for </a:t>
            </a:r>
            <a:r>
              <a:rPr lang="fr-BE" b="1" dirty="0" err="1"/>
              <a:t>strategic</a:t>
            </a:r>
            <a:r>
              <a:rPr lang="fr-BE" dirty="0"/>
              <a:t> </a:t>
            </a:r>
            <a:r>
              <a:rPr lang="fr-BE" dirty="0" smtClean="0"/>
              <a:t>			use </a:t>
            </a:r>
            <a:r>
              <a:rPr lang="fr-BE" dirty="0"/>
              <a:t>of public </a:t>
            </a:r>
            <a:r>
              <a:rPr lang="fr-BE" dirty="0" err="1" smtClean="0"/>
              <a:t>procurement</a:t>
            </a:r>
            <a:endParaRPr lang="fr-BE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00711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65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548680"/>
            <a:ext cx="8229600" cy="936625"/>
          </a:xfrm>
        </p:spPr>
        <p:txBody>
          <a:bodyPr/>
          <a:lstStyle/>
          <a:p>
            <a:r>
              <a:rPr lang="fr-BE" dirty="0" smtClean="0"/>
              <a:t>Commission initiatives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BE" dirty="0" err="1" smtClean="0"/>
              <a:t>Targets</a:t>
            </a:r>
            <a:r>
              <a:rPr lang="fr-BE" dirty="0" smtClean="0"/>
              <a:t> = public </a:t>
            </a:r>
            <a:r>
              <a:rPr lang="fr-BE" dirty="0" err="1" smtClean="0"/>
              <a:t>buyers</a:t>
            </a:r>
            <a:r>
              <a:rPr lang="fr-BE" dirty="0" smtClean="0"/>
              <a:t> &amp; social </a:t>
            </a:r>
            <a:r>
              <a:rPr lang="fr-BE" dirty="0" err="1" smtClean="0"/>
              <a:t>economy</a:t>
            </a:r>
            <a:r>
              <a:rPr lang="fr-BE" dirty="0" smtClean="0"/>
              <a:t> </a:t>
            </a:r>
            <a:r>
              <a:rPr lang="fr-BE" dirty="0" err="1" smtClean="0"/>
              <a:t>stakeholders</a:t>
            </a:r>
            <a:endParaRPr lang="fr-BE" dirty="0" smtClean="0"/>
          </a:p>
          <a:p>
            <a:pPr>
              <a:spcAft>
                <a:spcPts val="600"/>
              </a:spcAft>
            </a:pPr>
            <a:r>
              <a:rPr lang="fr-BE" dirty="0" err="1" smtClean="0"/>
              <a:t>Current</a:t>
            </a:r>
            <a:r>
              <a:rPr lang="fr-BE" dirty="0"/>
              <a:t> </a:t>
            </a:r>
            <a:r>
              <a:rPr lang="fr-BE" dirty="0" err="1" smtClean="0"/>
              <a:t>projects</a:t>
            </a:r>
            <a:r>
              <a:rPr lang="fr-BE" dirty="0" smtClean="0"/>
              <a:t>:</a:t>
            </a:r>
          </a:p>
          <a:p>
            <a:pPr lvl="1">
              <a:spcAft>
                <a:spcPts val="600"/>
              </a:spcAft>
            </a:pPr>
            <a:r>
              <a:rPr lang="fr-BE" dirty="0" err="1" smtClean="0"/>
              <a:t>Awareness-raising</a:t>
            </a:r>
            <a:r>
              <a:rPr lang="fr-BE" dirty="0" smtClean="0"/>
              <a:t> / training </a:t>
            </a:r>
            <a:r>
              <a:rPr lang="fr-BE" dirty="0" err="1" smtClean="0"/>
              <a:t>events</a:t>
            </a:r>
            <a:r>
              <a:rPr lang="fr-BE" dirty="0" smtClean="0"/>
              <a:t> </a:t>
            </a:r>
            <a:r>
              <a:rPr lang="fr-BE" dirty="0" err="1" smtClean="0"/>
              <a:t>in</a:t>
            </a:r>
            <a:r>
              <a:rPr lang="fr-BE" dirty="0" smtClean="0"/>
              <a:t> 15 EU countries (not Spain </a:t>
            </a:r>
            <a:r>
              <a:rPr lang="fr-BE" dirty="0" smtClean="0">
                <a:sym typeface="Wingdings" panose="05000000000000000000" pitchFamily="2" charset="2"/>
              </a:rPr>
              <a:t></a:t>
            </a:r>
            <a:r>
              <a:rPr lang="fr-BE" dirty="0" smtClean="0"/>
              <a:t>) </a:t>
            </a:r>
            <a:r>
              <a:rPr lang="fr-BE" b="0" dirty="0" smtClean="0"/>
              <a:t>– </a:t>
            </a:r>
            <a:r>
              <a:rPr lang="fr-BE" b="0" i="1" dirty="0" err="1" smtClean="0"/>
              <a:t>ongoing</a:t>
            </a:r>
            <a:r>
              <a:rPr lang="fr-BE" b="0" i="1" dirty="0" smtClean="0"/>
              <a:t> </a:t>
            </a:r>
            <a:r>
              <a:rPr lang="fr-BE" b="0" i="1" dirty="0" err="1" smtClean="0"/>
              <a:t>until</a:t>
            </a:r>
            <a:r>
              <a:rPr lang="fr-BE" b="0" i="1" dirty="0" smtClean="0"/>
              <a:t> end 2019</a:t>
            </a:r>
          </a:p>
          <a:p>
            <a:pPr lvl="1">
              <a:spcAft>
                <a:spcPts val="600"/>
              </a:spcAft>
            </a:pPr>
            <a:r>
              <a:rPr lang="fr-BE" dirty="0" smtClean="0"/>
              <a:t>Update of the Commission </a:t>
            </a:r>
            <a:r>
              <a:rPr lang="fr-BE" dirty="0" smtClean="0">
                <a:sym typeface="Symbol" panose="05050102010706020507" pitchFamily="18" charset="2"/>
              </a:rPr>
              <a:t></a:t>
            </a:r>
            <a:r>
              <a:rPr lang="fr-BE" dirty="0" err="1" smtClean="0"/>
              <a:t>Buying</a:t>
            </a:r>
            <a:r>
              <a:rPr lang="fr-BE" dirty="0" smtClean="0"/>
              <a:t> Social</a:t>
            </a:r>
            <a:r>
              <a:rPr lang="fr-BE" dirty="0">
                <a:sym typeface="Symbol" panose="05050102010706020507" pitchFamily="18" charset="2"/>
              </a:rPr>
              <a:t></a:t>
            </a:r>
            <a:r>
              <a:rPr lang="fr-BE" dirty="0" smtClean="0"/>
              <a:t> guide </a:t>
            </a:r>
            <a:r>
              <a:rPr lang="fr-BE" b="0" dirty="0" smtClean="0"/>
              <a:t>–</a:t>
            </a:r>
            <a:r>
              <a:rPr lang="fr-BE" dirty="0" smtClean="0"/>
              <a:t> </a:t>
            </a:r>
            <a:r>
              <a:rPr lang="fr-BE" b="0" i="1" dirty="0" smtClean="0"/>
              <a:t>publication </a:t>
            </a:r>
            <a:r>
              <a:rPr lang="fr-BE" b="0" i="1" dirty="0" err="1" smtClean="0"/>
              <a:t>expected</a:t>
            </a:r>
            <a:r>
              <a:rPr lang="fr-BE" b="0" i="1" dirty="0" smtClean="0"/>
              <a:t> end 2019</a:t>
            </a:r>
          </a:p>
          <a:p>
            <a:pPr lvl="1">
              <a:spcAft>
                <a:spcPts val="600"/>
              </a:spcAft>
            </a:pPr>
            <a:r>
              <a:rPr lang="fr-BE" dirty="0" smtClean="0"/>
              <a:t>Collection of </a:t>
            </a:r>
            <a:r>
              <a:rPr lang="fr-BE" dirty="0" err="1" smtClean="0"/>
              <a:t>additional</a:t>
            </a:r>
            <a:r>
              <a:rPr lang="fr-BE" dirty="0" smtClean="0"/>
              <a:t> good practices and communication </a:t>
            </a:r>
            <a:r>
              <a:rPr lang="fr-BE" dirty="0" err="1" smtClean="0"/>
              <a:t>campaign</a:t>
            </a:r>
            <a:r>
              <a:rPr lang="fr-BE" dirty="0" smtClean="0"/>
              <a:t> </a:t>
            </a:r>
            <a:r>
              <a:rPr lang="fr-BE" b="0" i="1" dirty="0" smtClean="0"/>
              <a:t>– to </a:t>
            </a:r>
            <a:r>
              <a:rPr lang="fr-BE" b="0" i="1" dirty="0" err="1" smtClean="0"/>
              <a:t>be</a:t>
            </a:r>
            <a:r>
              <a:rPr lang="fr-BE" b="0" i="1" dirty="0" smtClean="0"/>
              <a:t> </a:t>
            </a:r>
            <a:r>
              <a:rPr lang="fr-BE" b="0" i="1" dirty="0" err="1" smtClean="0"/>
              <a:t>launched</a:t>
            </a:r>
            <a:r>
              <a:rPr lang="fr-BE" b="0" i="1" dirty="0" smtClean="0"/>
              <a:t> mid-2019</a:t>
            </a:r>
          </a:p>
        </p:txBody>
      </p:sp>
    </p:spTree>
    <p:extLst>
      <p:ext uri="{BB962C8B-B14F-4D97-AF65-F5344CB8AC3E}">
        <p14:creationId xmlns:p14="http://schemas.microsoft.com/office/powerpoint/2010/main" val="319564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2880568" cy="936625"/>
          </a:xfrm>
        </p:spPr>
        <p:txBody>
          <a:bodyPr/>
          <a:lstStyle/>
          <a:p>
            <a:pPr algn="ctr"/>
            <a:r>
              <a:rPr lang="en-GB" altLang="en-US" dirty="0" smtClean="0"/>
              <a:t>Thank you!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880592"/>
            <a:ext cx="8218487" cy="4140796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000" dirty="0" smtClean="0"/>
              <a:t>Follow </a:t>
            </a:r>
            <a:r>
              <a:rPr lang="en-GB" sz="2000" dirty="0"/>
              <a:t>us on </a:t>
            </a:r>
            <a:r>
              <a:rPr lang="en-GB" sz="2000" b="1" dirty="0"/>
              <a:t>Twitter</a:t>
            </a:r>
            <a:r>
              <a:rPr lang="en-GB" sz="2000" dirty="0"/>
              <a:t>!</a:t>
            </a:r>
          </a:p>
          <a:p>
            <a:pPr marL="0" indent="0">
              <a:buFontTx/>
              <a:buNone/>
              <a:defRPr/>
            </a:pPr>
            <a:r>
              <a:rPr lang="en-GB" sz="2000" dirty="0"/>
              <a:t>@</a:t>
            </a:r>
            <a:r>
              <a:rPr lang="en-GB" sz="2000" dirty="0" err="1"/>
              <a:t>SocEntEU</a:t>
            </a:r>
            <a:r>
              <a:rPr lang="en-GB" sz="2000" dirty="0"/>
              <a:t> #EU4SocEnt </a:t>
            </a:r>
            <a:r>
              <a:rPr lang="en-GB" sz="2000" dirty="0" smtClean="0"/>
              <a:t>#ESER2019 #GECES</a:t>
            </a:r>
            <a:endParaRPr lang="en-GB" sz="2000" dirty="0"/>
          </a:p>
          <a:p>
            <a:pPr marL="0" indent="0">
              <a:buFontTx/>
              <a:buNone/>
              <a:defRPr/>
            </a:pPr>
            <a:endParaRPr lang="en-GB" sz="2000" dirty="0"/>
          </a:p>
          <a:p>
            <a:pPr marL="0" indent="0">
              <a:buFontTx/>
              <a:buNone/>
              <a:defRPr/>
            </a:pPr>
            <a:r>
              <a:rPr lang="en-GB" sz="2000" dirty="0"/>
              <a:t>And join our </a:t>
            </a:r>
            <a:r>
              <a:rPr lang="en-GB" sz="2000" b="1" dirty="0"/>
              <a:t>LinkedIn</a:t>
            </a:r>
            <a:r>
              <a:rPr lang="en-GB" sz="2000" dirty="0"/>
              <a:t> Community page:</a:t>
            </a:r>
          </a:p>
          <a:p>
            <a:pPr marL="0" indent="0">
              <a:buFontTx/>
              <a:buNone/>
              <a:defRPr/>
            </a:pPr>
            <a:r>
              <a:rPr lang="pt-BR" sz="2000" dirty="0"/>
              <a:t>"EU for Social Economy &amp; Social Enterprises"</a:t>
            </a:r>
          </a:p>
          <a:p>
            <a:pPr marL="0" indent="0">
              <a:buFontTx/>
              <a:buNone/>
              <a:defRPr/>
            </a:pPr>
            <a:endParaRPr lang="en-GB" sz="2000" b="1" dirty="0">
              <a:hlinkClick r:id="rId3"/>
            </a:endParaRPr>
          </a:p>
          <a:p>
            <a:pPr marL="0" indent="0">
              <a:buFontTx/>
              <a:buNone/>
              <a:defRPr/>
            </a:pPr>
            <a:r>
              <a:rPr lang="en-GB" sz="2000" b="1" dirty="0"/>
              <a:t>Website</a:t>
            </a:r>
            <a:r>
              <a:rPr lang="en-GB" sz="2000" b="1" dirty="0">
                <a:solidFill>
                  <a:srgbClr val="2D5EC1"/>
                </a:solidFill>
              </a:rPr>
              <a:t>:</a:t>
            </a:r>
            <a:endParaRPr lang="en-GB" sz="2000" b="1" dirty="0">
              <a:solidFill>
                <a:srgbClr val="2D5EC1"/>
              </a:solidFill>
              <a:hlinkClick r:id="rId3"/>
            </a:endParaRPr>
          </a:p>
          <a:p>
            <a:pPr marL="0" indent="0">
              <a:buFontTx/>
              <a:buNone/>
              <a:defRPr/>
            </a:pPr>
            <a:r>
              <a:rPr lang="en-GB" sz="2000" dirty="0">
                <a:hlinkClick r:id="rId3"/>
              </a:rPr>
              <a:t>https://</a:t>
            </a:r>
            <a:r>
              <a:rPr lang="en-GB" sz="2000" dirty="0" smtClean="0">
                <a:hlinkClick r:id="rId3"/>
              </a:rPr>
              <a:t>ec.europa.eu/growth/sectors/social-economy</a:t>
            </a:r>
            <a:endParaRPr lang="en-GB" sz="2000" dirty="0" smtClean="0"/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r>
              <a:rPr lang="en-GB" sz="2000" dirty="0" smtClean="0"/>
              <a:t>For more information: </a:t>
            </a:r>
            <a:r>
              <a:rPr lang="en-GB" sz="2000" dirty="0" smtClean="0">
                <a:hlinkClick r:id="rId4"/>
              </a:rPr>
              <a:t>Estelle.Bacconnier@ec.europa.eu</a:t>
            </a:r>
            <a:r>
              <a:rPr lang="en-GB" sz="2000" dirty="0" smtClean="0"/>
              <a:t> </a:t>
            </a:r>
            <a:endParaRPr lang="en-GB" sz="2000" dirty="0"/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3392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4D29164-975D-4E18-9A14-C9D699870206}" type="slidenum">
              <a:rPr lang="en-GB" altLang="en-US" sz="1400" i="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altLang="en-US" sz="1400" i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7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95</TotalTime>
  <Words>232</Words>
  <Application>Microsoft Office PowerPoint</Application>
  <PresentationFormat>On-screen Show (4:3)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Symbol</vt:lpstr>
      <vt:lpstr>Verdana</vt:lpstr>
      <vt:lpstr>Wingdings</vt:lpstr>
      <vt:lpstr>Default Design</vt:lpstr>
      <vt:lpstr>Conference on Responsible Public Procurement  </vt:lpstr>
      <vt:lpstr>European Social Economy Regions - ESER</vt:lpstr>
      <vt:lpstr>Why ESER?</vt:lpstr>
      <vt:lpstr>About ESER 2019</vt:lpstr>
      <vt:lpstr>Why promote (socially) responsible public procurement?</vt:lpstr>
      <vt:lpstr>Commission initiatives</vt:lpstr>
      <vt:lpstr>Thank you!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Social Economy Regions 2019</dc:title>
  <dc:creator>BACCONNIER Estelle (GROW)</dc:creator>
  <cp:lastModifiedBy>BACCONNIER Estelle (GROW)</cp:lastModifiedBy>
  <cp:revision>14</cp:revision>
  <dcterms:created xsi:type="dcterms:W3CDTF">2019-03-21T18:18:48Z</dcterms:created>
  <dcterms:modified xsi:type="dcterms:W3CDTF">2019-03-21T19:55:12Z</dcterms:modified>
</cp:coreProperties>
</file>